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2" r:id="rId2"/>
    <p:sldId id="549" r:id="rId3"/>
    <p:sldId id="550" r:id="rId4"/>
    <p:sldId id="555" r:id="rId5"/>
    <p:sldId id="557" r:id="rId6"/>
    <p:sldId id="469" r:id="rId7"/>
    <p:sldId id="497" r:id="rId8"/>
    <p:sldId id="559" r:id="rId9"/>
    <p:sldId id="558" r:id="rId10"/>
    <p:sldId id="562" r:id="rId11"/>
    <p:sldId id="563" r:id="rId12"/>
    <p:sldId id="564" r:id="rId13"/>
    <p:sldId id="539" r:id="rId14"/>
    <p:sldId id="540" r:id="rId15"/>
    <p:sldId id="552" r:id="rId16"/>
    <p:sldId id="556" r:id="rId17"/>
    <p:sldId id="576" r:id="rId18"/>
    <p:sldId id="566" r:id="rId19"/>
    <p:sldId id="565" r:id="rId20"/>
    <p:sldId id="561" r:id="rId21"/>
    <p:sldId id="567" r:id="rId22"/>
    <p:sldId id="571" r:id="rId23"/>
    <p:sldId id="572" r:id="rId24"/>
    <p:sldId id="578" r:id="rId25"/>
    <p:sldId id="569" r:id="rId26"/>
    <p:sldId id="577" r:id="rId27"/>
    <p:sldId id="573" r:id="rId28"/>
    <p:sldId id="570" r:id="rId29"/>
    <p:sldId id="574" r:id="rId30"/>
    <p:sldId id="575" r:id="rId31"/>
    <p:sldId id="428" r:id="rId3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A20562-4FDD-3AF3-4451-52D5C5EF8C6D}" name="Sophie Fanenstich" initials="SF" userId="S::sophie.fanenstich@awb-r.awb-international.de::652f8e99-b571-4ec5-819a-b015dcd3e26d" providerId="AD"/>
  <p188:author id="{E225B69D-D392-5E25-854F-073F2B746821}" name="Benedikt Wemmer" initials="BW" userId="S::benedikt.wemmer@awb-s.awb-international.de::d2a47118-e8af-40ad-bbe5-23a511c3bbfe" providerId="AD"/>
  <p188:author id="{65256CD3-6440-28C9-CEAD-6B703CE9CD2E}" name="Benedikt Wemmer" initials="BW" userId="25a95a87fb66687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C57"/>
    <a:srgbClr val="68C03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632C3-B527-4BC2-AD79-4A7D6516E152}" v="108" dt="2025-09-04T06:54:01.69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p:restoredTop sz="59057" autoAdjust="0"/>
  </p:normalViewPr>
  <p:slideViewPr>
    <p:cSldViewPr snapToGrid="0" snapToObjects="1">
      <p:cViewPr varScale="1">
        <p:scale>
          <a:sx n="65" d="100"/>
          <a:sy n="65" d="100"/>
        </p:scale>
        <p:origin x="315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import customs declarations in Germany (2024)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Number of import customs declarations in Germany (2024)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D27A-3A47-84CE-E8F3035B04B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D27A-3A47-84CE-E8F3035B04B1}"/>
              </c:ext>
            </c:extLst>
          </c:dPt>
          <c:cat>
            <c:strRef>
              <c:f>Tabelle1!$A$2:$A$3</c:f>
              <c:strCache>
                <c:ptCount val="2"/>
                <c:pt idx="0">
                  <c:v>"Normal" customs declarations</c:v>
                </c:pt>
                <c:pt idx="1">
                  <c:v>e-commerce customs declarations</c:v>
                </c:pt>
              </c:strCache>
            </c:strRef>
          </c:cat>
          <c:val>
            <c:numRef>
              <c:f>Tabelle1!$B$2:$B$3</c:f>
              <c:numCache>
                <c:formatCode>General</c:formatCode>
                <c:ptCount val="2"/>
                <c:pt idx="0">
                  <c:v>110.4</c:v>
                </c:pt>
                <c:pt idx="1">
                  <c:v>235</c:v>
                </c:pt>
              </c:numCache>
            </c:numRef>
          </c:val>
          <c:extLst>
            <c:ext xmlns:c16="http://schemas.microsoft.com/office/drawing/2014/chart" uri="{C3380CC4-5D6E-409C-BE32-E72D297353CC}">
              <c16:uniqueId val="{00000000-D27A-3A47-84CE-E8F3035B0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D1936-46D5-B747-941F-87320D733CF4}" type="datetimeFigureOut">
              <a:rPr lang="de-DE" smtClean="0"/>
              <a:t>12.09.25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EBAECF-C55E-F348-A951-5B56A36E801E}" type="slidenum">
              <a:rPr lang="de-DE" smtClean="0"/>
              <a:t>‹Nr.›</a:t>
            </a:fld>
            <a:endParaRPr lang="de-DE"/>
          </a:p>
        </p:txBody>
      </p:sp>
    </p:spTree>
    <p:extLst>
      <p:ext uri="{BB962C8B-B14F-4D97-AF65-F5344CB8AC3E}">
        <p14:creationId xmlns:p14="http://schemas.microsoft.com/office/powerpoint/2010/main" val="3458016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8EBAECF-C55E-F348-A951-5B56A36E801E}" type="slidenum">
              <a:rPr lang="de-DE" smtClean="0"/>
              <a:t>1</a:t>
            </a:fld>
            <a:endParaRPr lang="de-DE"/>
          </a:p>
        </p:txBody>
      </p:sp>
    </p:spTree>
    <p:extLst>
      <p:ext uri="{BB962C8B-B14F-4D97-AF65-F5344CB8AC3E}">
        <p14:creationId xmlns:p14="http://schemas.microsoft.com/office/powerpoint/2010/main" val="4014738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65B65-2044-3E56-A9DB-B1609677A24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7D1583-7EDB-BCB5-6DFB-D12508CD7D7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0869678-9481-B798-F605-0869D55BD9BA}"/>
              </a:ext>
            </a:extLst>
          </p:cNvPr>
          <p:cNvSpPr>
            <a:spLocks noGrp="1"/>
          </p:cNvSpPr>
          <p:nvPr>
            <p:ph type="body" idx="1"/>
          </p:nvPr>
        </p:nvSpPr>
        <p:spPr/>
        <p:txBody>
          <a:bodyPr/>
          <a:lstStyle/>
          <a:p>
            <a:r>
              <a:rPr lang="en-US" dirty="0"/>
              <a:t>In practice, the system is very complex. </a:t>
            </a:r>
          </a:p>
          <a:p>
            <a:endParaRPr lang="en-US" dirty="0"/>
          </a:p>
          <a:p>
            <a:r>
              <a:rPr lang="en-US" dirty="0"/>
              <a:t>Many actors are involved – online platforms, traders, parcel and courier services – and many of them are based outside the EU. </a:t>
            </a:r>
          </a:p>
          <a:p>
            <a:r>
              <a:rPr lang="en-US" dirty="0"/>
              <a:t>Customs authorities face millions of small parcels every day, which makes physical inspection almost impossible. In addition, electronic declarations are often incomplete or incorrect. And beyond customs value and tariff codes, authorities must also check compliance with safety rules, CE markings, and intellectual property rights.</a:t>
            </a:r>
          </a:p>
          <a:p>
            <a:endParaRPr lang="en-US" dirty="0"/>
          </a:p>
          <a:p>
            <a:r>
              <a:rPr lang="en-US" dirty="0"/>
              <a:t>The result is that the European Union risks losing large amounts of tax revenue, while EU traders face unfair competition. At the same time, unsafe products can reach consumers, and citizens may lose confidence in customs enforcement.</a:t>
            </a:r>
          </a:p>
          <a:p>
            <a:pPr marL="0" indent="0">
              <a:buFont typeface="Wingdings" panose="05000000000000000000" pitchFamily="2" charset="2"/>
              <a:buNone/>
            </a:pPr>
            <a:endParaRPr lang="de-DE" dirty="0">
              <a:sym typeface="Wingdings" panose="05000000000000000000" pitchFamily="2" charset="2"/>
            </a:endParaRPr>
          </a:p>
        </p:txBody>
      </p:sp>
      <p:sp>
        <p:nvSpPr>
          <p:cNvPr id="4" name="Foliennummernplatzhalter 3">
            <a:extLst>
              <a:ext uri="{FF2B5EF4-FFF2-40B4-BE49-F238E27FC236}">
                <a16:creationId xmlns:a16="http://schemas.microsoft.com/office/drawing/2014/main" id="{0599DA67-DE32-2C2B-EE18-3718AC140CB1}"/>
              </a:ext>
            </a:extLst>
          </p:cNvPr>
          <p:cNvSpPr>
            <a:spLocks noGrp="1"/>
          </p:cNvSpPr>
          <p:nvPr>
            <p:ph type="sldNum" sz="quarter" idx="5"/>
          </p:nvPr>
        </p:nvSpPr>
        <p:spPr/>
        <p:txBody>
          <a:bodyPr/>
          <a:lstStyle/>
          <a:p>
            <a:fld id="{68EBAECF-C55E-F348-A951-5B56A36E801E}" type="slidenum">
              <a:rPr lang="de-DE" smtClean="0"/>
              <a:t>11</a:t>
            </a:fld>
            <a:endParaRPr lang="de-DE"/>
          </a:p>
        </p:txBody>
      </p:sp>
    </p:spTree>
    <p:extLst>
      <p:ext uri="{BB962C8B-B14F-4D97-AF65-F5344CB8AC3E}">
        <p14:creationId xmlns:p14="http://schemas.microsoft.com/office/powerpoint/2010/main" val="105881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F6CEE-1D5C-8E2F-61E7-5A05CF9C9D8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915E0C9-4875-1377-6CE4-DCF1A09CD0A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8975249-B057-3E82-AFC3-57EA18B9239E}"/>
              </a:ext>
            </a:extLst>
          </p:cNvPr>
          <p:cNvSpPr>
            <a:spLocks noGrp="1"/>
          </p:cNvSpPr>
          <p:nvPr>
            <p:ph type="body" idx="1"/>
          </p:nvPr>
        </p:nvSpPr>
        <p:spPr/>
        <p:txBody>
          <a:bodyPr/>
          <a:lstStyle/>
          <a:p>
            <a:pPr marL="0" indent="0">
              <a:buFont typeface="Wingdings" panose="05000000000000000000" pitchFamily="2" charset="2"/>
              <a:buNone/>
            </a:pPr>
            <a:endParaRPr lang="de-DE" dirty="0">
              <a:sym typeface="Wingdings" panose="05000000000000000000" pitchFamily="2" charset="2"/>
            </a:endParaRPr>
          </a:p>
        </p:txBody>
      </p:sp>
      <p:sp>
        <p:nvSpPr>
          <p:cNvPr id="4" name="Foliennummernplatzhalter 3">
            <a:extLst>
              <a:ext uri="{FF2B5EF4-FFF2-40B4-BE49-F238E27FC236}">
                <a16:creationId xmlns:a16="http://schemas.microsoft.com/office/drawing/2014/main" id="{60651E92-2D9F-ACA8-4064-28B38E051A33}"/>
              </a:ext>
            </a:extLst>
          </p:cNvPr>
          <p:cNvSpPr>
            <a:spLocks noGrp="1"/>
          </p:cNvSpPr>
          <p:nvPr>
            <p:ph type="sldNum" sz="quarter" idx="5"/>
          </p:nvPr>
        </p:nvSpPr>
        <p:spPr/>
        <p:txBody>
          <a:bodyPr/>
          <a:lstStyle/>
          <a:p>
            <a:fld id="{68EBAECF-C55E-F348-A951-5B56A36E801E}" type="slidenum">
              <a:rPr lang="de-DE" smtClean="0"/>
              <a:t>12</a:t>
            </a:fld>
            <a:endParaRPr lang="de-DE"/>
          </a:p>
        </p:txBody>
      </p:sp>
    </p:spTree>
    <p:extLst>
      <p:ext uri="{BB962C8B-B14F-4D97-AF65-F5344CB8AC3E}">
        <p14:creationId xmlns:p14="http://schemas.microsoft.com/office/powerpoint/2010/main" val="3997362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2DDB2-8038-DEE2-8A45-BD6503E975C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4933ACF-B78F-A531-6F81-35A14F7BA54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F735B5-91C6-0715-4174-E7C8CB9E5000}"/>
              </a:ext>
            </a:extLst>
          </p:cNvPr>
          <p:cNvSpPr>
            <a:spLocks noGrp="1"/>
          </p:cNvSpPr>
          <p:nvPr>
            <p:ph type="body" idx="1"/>
          </p:nvPr>
        </p:nvSpPr>
        <p:spPr/>
        <p:txBody>
          <a:bodyPr/>
          <a:lstStyle/>
          <a:p>
            <a:r>
              <a:rPr lang="en-US" dirty="0"/>
              <a:t>Customs authorities face a flood of millions of small parcels every day.</a:t>
            </a:r>
            <a:br>
              <a:rPr lang="en-US" dirty="0"/>
            </a:br>
            <a:r>
              <a:rPr lang="en-US" dirty="0"/>
              <a:t>It is impossible to check them all physically.</a:t>
            </a:r>
            <a:br>
              <a:rPr lang="en-US" dirty="0"/>
            </a:br>
            <a:r>
              <a:rPr lang="en-US" dirty="0"/>
              <a:t>Declarations are often incomplete or incorrect.</a:t>
            </a:r>
            <a:br>
              <a:rPr lang="en-US" dirty="0"/>
            </a:br>
            <a:r>
              <a:rPr lang="en-US" dirty="0"/>
              <a:t>At the same time, customs must also check product safety, CE markings, and intellectual property rights.</a:t>
            </a:r>
          </a:p>
          <a:p>
            <a:r>
              <a:rPr lang="en-US" dirty="0"/>
              <a:t>So, the authorities are under extreme pressure.</a:t>
            </a:r>
          </a:p>
          <a:p>
            <a:endParaRPr lang="en-US" dirty="0"/>
          </a:p>
          <a:p>
            <a:r>
              <a:rPr lang="en-US" dirty="0"/>
              <a:t>The risks for customs are clear:</a:t>
            </a:r>
          </a:p>
          <a:p>
            <a:r>
              <a:rPr lang="en-US" dirty="0"/>
              <a:t>Overload due to the parcel flood.</a:t>
            </a:r>
          </a:p>
          <a:p>
            <a:r>
              <a:rPr lang="en-US" dirty="0"/>
              <a:t>Poor data quality.</a:t>
            </a:r>
          </a:p>
          <a:p>
            <a:r>
              <a:rPr lang="en-US" dirty="0"/>
              <a:t>Lack of staff.</a:t>
            </a:r>
          </a:p>
          <a:p>
            <a:r>
              <a:rPr lang="en-US" dirty="0"/>
              <a:t>Dependence on IT systems.</a:t>
            </a:r>
          </a:p>
          <a:p>
            <a:r>
              <a:rPr lang="en-US" dirty="0"/>
              <a:t>This situation creates dangers: drugs, counterfeit products, or unsafe goods may enter the EU market.</a:t>
            </a:r>
          </a:p>
          <a:p>
            <a:r>
              <a:rPr lang="en-US" dirty="0"/>
              <a:t>And If fraud is not detected, citizens may lose confidence in customs enforcement.</a:t>
            </a:r>
          </a:p>
          <a:p>
            <a:pPr marL="0" indent="0">
              <a:buFont typeface="Wingdings" panose="05000000000000000000" pitchFamily="2" charset="2"/>
              <a:buNone/>
            </a:pPr>
            <a:endParaRPr lang="de-DE" dirty="0">
              <a:sym typeface="Wingdings" panose="05000000000000000000" pitchFamily="2" charset="2"/>
            </a:endParaRPr>
          </a:p>
        </p:txBody>
      </p:sp>
      <p:sp>
        <p:nvSpPr>
          <p:cNvPr id="4" name="Foliennummernplatzhalter 3">
            <a:extLst>
              <a:ext uri="{FF2B5EF4-FFF2-40B4-BE49-F238E27FC236}">
                <a16:creationId xmlns:a16="http://schemas.microsoft.com/office/drawing/2014/main" id="{5DC55E0C-5B63-A08C-C6DF-ADEDBD575EF8}"/>
              </a:ext>
            </a:extLst>
          </p:cNvPr>
          <p:cNvSpPr>
            <a:spLocks noGrp="1"/>
          </p:cNvSpPr>
          <p:nvPr>
            <p:ph type="sldNum" sz="quarter" idx="5"/>
          </p:nvPr>
        </p:nvSpPr>
        <p:spPr/>
        <p:txBody>
          <a:bodyPr/>
          <a:lstStyle/>
          <a:p>
            <a:fld id="{68EBAECF-C55E-F348-A951-5B56A36E801E}" type="slidenum">
              <a:rPr lang="de-DE" smtClean="0"/>
              <a:t>13</a:t>
            </a:fld>
            <a:endParaRPr lang="de-DE"/>
          </a:p>
        </p:txBody>
      </p:sp>
    </p:spTree>
    <p:extLst>
      <p:ext uri="{BB962C8B-B14F-4D97-AF65-F5344CB8AC3E}">
        <p14:creationId xmlns:p14="http://schemas.microsoft.com/office/powerpoint/2010/main" val="149763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C3F2-A295-7A2B-CDDA-B3737E8138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AADF96F-E3BC-A3AD-A0FE-C3B3E648433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304DDE9-954C-A554-6DCF-5D9DBBB1FEF0}"/>
              </a:ext>
            </a:extLst>
          </p:cNvPr>
          <p:cNvSpPr>
            <a:spLocks noGrp="1"/>
          </p:cNvSpPr>
          <p:nvPr>
            <p:ph type="body" idx="1"/>
          </p:nvPr>
        </p:nvSpPr>
        <p:spPr/>
        <p:txBody>
          <a:bodyPr/>
          <a:lstStyle/>
          <a:p>
            <a:r>
              <a:rPr lang="en-US" dirty="0"/>
              <a:t>The risks are not only for customs, but also for the European Union as a whole:</a:t>
            </a:r>
          </a:p>
          <a:p>
            <a:r>
              <a:rPr lang="en-US" dirty="0"/>
              <a:t>There are tax losses from missing VAT and duties.</a:t>
            </a:r>
          </a:p>
          <a:p>
            <a:r>
              <a:rPr lang="en-US" dirty="0"/>
              <a:t>There is unfair competition, because EU traders follow the rules, but many traders outside the EU do not.</a:t>
            </a:r>
          </a:p>
          <a:p>
            <a:r>
              <a:rPr lang="en-US" dirty="0"/>
              <a:t>Unsafe products may harm consumers.</a:t>
            </a:r>
          </a:p>
          <a:p>
            <a:r>
              <a:rPr lang="en-US" dirty="0"/>
              <a:t>Platforms like Amazon or AliExpress in practice take over tax and customs functions – this is a political challenge.</a:t>
            </a:r>
          </a:p>
          <a:p>
            <a:r>
              <a:rPr lang="en-US" dirty="0" err="1"/>
              <a:t>Organised</a:t>
            </a:r>
            <a:r>
              <a:rPr lang="en-US" dirty="0"/>
              <a:t> crime uses e-commerce for fraud.</a:t>
            </a:r>
          </a:p>
          <a:p>
            <a:pPr marL="0" indent="0">
              <a:buFont typeface="Wingdings" panose="05000000000000000000" pitchFamily="2" charset="2"/>
              <a:buNone/>
            </a:pPr>
            <a:endParaRPr lang="de-DE" dirty="0">
              <a:sym typeface="Wingdings" panose="05000000000000000000" pitchFamily="2" charset="2"/>
            </a:endParaRPr>
          </a:p>
        </p:txBody>
      </p:sp>
      <p:sp>
        <p:nvSpPr>
          <p:cNvPr id="4" name="Foliennummernplatzhalter 3">
            <a:extLst>
              <a:ext uri="{FF2B5EF4-FFF2-40B4-BE49-F238E27FC236}">
                <a16:creationId xmlns:a16="http://schemas.microsoft.com/office/drawing/2014/main" id="{78CEEEF5-DBD2-FC1A-5BFB-341192F41FED}"/>
              </a:ext>
            </a:extLst>
          </p:cNvPr>
          <p:cNvSpPr>
            <a:spLocks noGrp="1"/>
          </p:cNvSpPr>
          <p:nvPr>
            <p:ph type="sldNum" sz="quarter" idx="5"/>
          </p:nvPr>
        </p:nvSpPr>
        <p:spPr/>
        <p:txBody>
          <a:bodyPr/>
          <a:lstStyle/>
          <a:p>
            <a:fld id="{68EBAECF-C55E-F348-A951-5B56A36E801E}" type="slidenum">
              <a:rPr lang="de-DE" smtClean="0"/>
              <a:t>14</a:t>
            </a:fld>
            <a:endParaRPr lang="de-DE"/>
          </a:p>
        </p:txBody>
      </p:sp>
    </p:spTree>
    <p:extLst>
      <p:ext uri="{BB962C8B-B14F-4D97-AF65-F5344CB8AC3E}">
        <p14:creationId xmlns:p14="http://schemas.microsoft.com/office/powerpoint/2010/main" val="67249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78CC1-7734-8E64-0B26-EA9EB0E57C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AD10D6C-A808-33BB-4679-2D90D84962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42EE87F-DD6E-407A-8A5E-E07957CD1D2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1BC033E-F179-F5F8-2D24-C14B06B897A2}"/>
              </a:ext>
            </a:extLst>
          </p:cNvPr>
          <p:cNvSpPr>
            <a:spLocks noGrp="1"/>
          </p:cNvSpPr>
          <p:nvPr>
            <p:ph type="sldNum" sz="quarter" idx="5"/>
          </p:nvPr>
        </p:nvSpPr>
        <p:spPr/>
        <p:txBody>
          <a:bodyPr/>
          <a:lstStyle/>
          <a:p>
            <a:fld id="{68EBAECF-C55E-F348-A951-5B56A36E801E}" type="slidenum">
              <a:rPr lang="de-DE" smtClean="0"/>
              <a:t>15</a:t>
            </a:fld>
            <a:endParaRPr lang="de-DE"/>
          </a:p>
        </p:txBody>
      </p:sp>
    </p:spTree>
    <p:extLst>
      <p:ext uri="{BB962C8B-B14F-4D97-AF65-F5344CB8AC3E}">
        <p14:creationId xmlns:p14="http://schemas.microsoft.com/office/powerpoint/2010/main" val="3334222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08A24-2A3F-0823-E620-00DC8E8A91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40B66E-199B-5EFD-31FF-AFCC3B54A84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E6C31E8-70DC-F2F6-67BB-E0389A0C9C2A}"/>
              </a:ext>
            </a:extLst>
          </p:cNvPr>
          <p:cNvSpPr>
            <a:spLocks noGrp="1"/>
          </p:cNvSpPr>
          <p:nvPr>
            <p:ph type="body" idx="1"/>
          </p:nvPr>
        </p:nvSpPr>
        <p:spPr/>
        <p:txBody>
          <a:bodyPr/>
          <a:lstStyle/>
          <a:p>
            <a:r>
              <a:rPr lang="en-US" dirty="0"/>
              <a:t>Now let us return to undervaluation.</a:t>
            </a:r>
            <a:br>
              <a:rPr lang="en-US" dirty="0"/>
            </a:br>
            <a:r>
              <a:rPr lang="en-US" dirty="0"/>
              <a:t>Here, we must make a difference:</a:t>
            </a:r>
          </a:p>
          <a:p>
            <a:endParaRPr lang="en-US" dirty="0"/>
          </a:p>
          <a:p>
            <a:r>
              <a:rPr lang="en-US" dirty="0"/>
              <a:t>General e-commerce challenges are mainly operational – too many shipments, poor data, lack of staff.</a:t>
            </a:r>
          </a:p>
          <a:p>
            <a:r>
              <a:rPr lang="en-US" dirty="0"/>
              <a:t>Undervaluation, however, is a </a:t>
            </a:r>
            <a:r>
              <a:rPr lang="en-US" b="1" dirty="0"/>
              <a:t>specific fraud pattern</a:t>
            </a:r>
            <a:r>
              <a:rPr lang="en-US" dirty="0"/>
              <a:t> – it is about false values and deliberate deception.</a:t>
            </a:r>
          </a:p>
          <a:p>
            <a:r>
              <a:rPr lang="en-US" dirty="0"/>
              <a:t>This makes it especially difficult to fight.</a:t>
            </a:r>
          </a:p>
          <a:p>
            <a:endParaRPr lang="de-DE" dirty="0"/>
          </a:p>
        </p:txBody>
      </p:sp>
      <p:sp>
        <p:nvSpPr>
          <p:cNvPr id="4" name="Foliennummernplatzhalter 3">
            <a:extLst>
              <a:ext uri="{FF2B5EF4-FFF2-40B4-BE49-F238E27FC236}">
                <a16:creationId xmlns:a16="http://schemas.microsoft.com/office/drawing/2014/main" id="{0CDFFA12-078F-8B28-874A-5DD3A4616A7C}"/>
              </a:ext>
            </a:extLst>
          </p:cNvPr>
          <p:cNvSpPr>
            <a:spLocks noGrp="1"/>
          </p:cNvSpPr>
          <p:nvPr>
            <p:ph type="sldNum" sz="quarter" idx="5"/>
          </p:nvPr>
        </p:nvSpPr>
        <p:spPr/>
        <p:txBody>
          <a:bodyPr/>
          <a:lstStyle/>
          <a:p>
            <a:fld id="{68EBAECF-C55E-F348-A951-5B56A36E801E}" type="slidenum">
              <a:rPr lang="de-DE" smtClean="0"/>
              <a:t>16</a:t>
            </a:fld>
            <a:endParaRPr lang="de-DE"/>
          </a:p>
        </p:txBody>
      </p:sp>
    </p:spTree>
    <p:extLst>
      <p:ext uri="{BB962C8B-B14F-4D97-AF65-F5344CB8AC3E}">
        <p14:creationId xmlns:p14="http://schemas.microsoft.com/office/powerpoint/2010/main" val="235969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A2D1F-744A-2F89-3CDB-A5B27B5807D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60111CB-9B9C-DB3E-1BE4-92959E2CCF2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662F7D4-3A46-DE8D-8260-269C79B317F3}"/>
              </a:ext>
            </a:extLst>
          </p:cNvPr>
          <p:cNvSpPr>
            <a:spLocks noGrp="1"/>
          </p:cNvSpPr>
          <p:nvPr>
            <p:ph type="body" idx="1"/>
          </p:nvPr>
        </p:nvSpPr>
        <p:spPr/>
        <p:txBody>
          <a:bodyPr/>
          <a:lstStyle/>
          <a:p>
            <a:r>
              <a:rPr lang="en-US" dirty="0"/>
              <a:t>The main problems are:</a:t>
            </a:r>
          </a:p>
          <a:p>
            <a:r>
              <a:rPr lang="en-US" dirty="0"/>
              <a:t>Artificially low declared values.</a:t>
            </a:r>
          </a:p>
          <a:p>
            <a:r>
              <a:rPr lang="en-US" dirty="0"/>
              <a:t>Wrong tariff codes.</a:t>
            </a:r>
          </a:p>
          <a:p>
            <a:r>
              <a:rPr lang="en-US" dirty="0"/>
              <a:t>Complicated supply chains with little transparency.</a:t>
            </a:r>
          </a:p>
          <a:p>
            <a:r>
              <a:rPr lang="en-US" dirty="0"/>
              <a:t>Control gaps because IT cannot detect systematic fraud.</a:t>
            </a:r>
          </a:p>
          <a:p>
            <a:r>
              <a:rPr lang="en-US" dirty="0"/>
              <a:t>The impact is serious:</a:t>
            </a:r>
          </a:p>
          <a:p>
            <a:r>
              <a:rPr lang="en-US" dirty="0"/>
              <a:t>Tax losses,</a:t>
            </a:r>
          </a:p>
          <a:p>
            <a:r>
              <a:rPr lang="en-US" dirty="0"/>
              <a:t>unfair competition,</a:t>
            </a:r>
          </a:p>
          <a:p>
            <a:r>
              <a:rPr lang="en-US" dirty="0"/>
              <a:t>loss of trust in the internal market,</a:t>
            </a:r>
          </a:p>
          <a:p>
            <a:r>
              <a:rPr lang="en-US" dirty="0"/>
              <a:t>and greater attraction for </a:t>
            </a:r>
            <a:r>
              <a:rPr lang="en-US" dirty="0" err="1"/>
              <a:t>organised</a:t>
            </a:r>
            <a:r>
              <a:rPr lang="en-US" dirty="0"/>
              <a:t> crime.</a:t>
            </a:r>
          </a:p>
          <a:p>
            <a:r>
              <a:rPr lang="en-US" dirty="0"/>
              <a:t>So undervaluation is not a small issue – it is a real threat to the EU market.</a:t>
            </a:r>
          </a:p>
          <a:p>
            <a:endParaRPr lang="de-DE" dirty="0"/>
          </a:p>
        </p:txBody>
      </p:sp>
      <p:sp>
        <p:nvSpPr>
          <p:cNvPr id="4" name="Foliennummernplatzhalter 3">
            <a:extLst>
              <a:ext uri="{FF2B5EF4-FFF2-40B4-BE49-F238E27FC236}">
                <a16:creationId xmlns:a16="http://schemas.microsoft.com/office/drawing/2014/main" id="{A4E3669D-BA40-6AD8-2127-5FBD3CC80A5A}"/>
              </a:ext>
            </a:extLst>
          </p:cNvPr>
          <p:cNvSpPr>
            <a:spLocks noGrp="1"/>
          </p:cNvSpPr>
          <p:nvPr>
            <p:ph type="sldNum" sz="quarter" idx="5"/>
          </p:nvPr>
        </p:nvSpPr>
        <p:spPr/>
        <p:txBody>
          <a:bodyPr/>
          <a:lstStyle/>
          <a:p>
            <a:fld id="{68EBAECF-C55E-F348-A951-5B56A36E801E}" type="slidenum">
              <a:rPr lang="de-DE" smtClean="0"/>
              <a:t>17</a:t>
            </a:fld>
            <a:endParaRPr lang="de-DE"/>
          </a:p>
        </p:txBody>
      </p:sp>
    </p:spTree>
    <p:extLst>
      <p:ext uri="{BB962C8B-B14F-4D97-AF65-F5344CB8AC3E}">
        <p14:creationId xmlns:p14="http://schemas.microsoft.com/office/powerpoint/2010/main" val="120388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F348-DB19-10DB-9776-D9583D0AF2D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F39558-97BD-8487-EE96-E4EBB9ADC7F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B64EAB-BB38-DBF8-AECB-7D91DF85793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CFE24AC-DBDD-DC18-9289-6CA6CFC90CC3}"/>
              </a:ext>
            </a:extLst>
          </p:cNvPr>
          <p:cNvSpPr>
            <a:spLocks noGrp="1"/>
          </p:cNvSpPr>
          <p:nvPr>
            <p:ph type="sldNum" sz="quarter" idx="5"/>
          </p:nvPr>
        </p:nvSpPr>
        <p:spPr/>
        <p:txBody>
          <a:bodyPr/>
          <a:lstStyle/>
          <a:p>
            <a:fld id="{68EBAECF-C55E-F348-A951-5B56A36E801E}" type="slidenum">
              <a:rPr lang="de-DE" smtClean="0"/>
              <a:t>18</a:t>
            </a:fld>
            <a:endParaRPr lang="de-DE"/>
          </a:p>
        </p:txBody>
      </p:sp>
    </p:spTree>
    <p:extLst>
      <p:ext uri="{BB962C8B-B14F-4D97-AF65-F5344CB8AC3E}">
        <p14:creationId xmlns:p14="http://schemas.microsoft.com/office/powerpoint/2010/main" val="520977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FAA7F-64BC-7D58-863E-1FF56027DC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560DF2-EC42-483B-B974-17DBEC88993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CBCCEA-2778-AE5A-A6B0-80D0DA9A03FB}"/>
              </a:ext>
            </a:extLst>
          </p:cNvPr>
          <p:cNvSpPr>
            <a:spLocks noGrp="1"/>
          </p:cNvSpPr>
          <p:nvPr>
            <p:ph type="body" idx="1"/>
          </p:nvPr>
        </p:nvSpPr>
        <p:spPr/>
        <p:txBody>
          <a:bodyPr/>
          <a:lstStyle/>
          <a:p>
            <a:r>
              <a:rPr lang="en-US" b="1" dirty="0"/>
              <a:t>The question is then: how can this be sanctioned?</a:t>
            </a:r>
          </a:p>
          <a:p>
            <a:br>
              <a:rPr lang="en-US" dirty="0"/>
            </a:br>
            <a:r>
              <a:rPr lang="en-US" dirty="0"/>
              <a:t>The Union Customs Code, in Article 42, requires Member States to provide sanctions for infringements. But the details differ from member state to member state.</a:t>
            </a:r>
          </a:p>
          <a:p>
            <a:endParaRPr lang="en-US" dirty="0"/>
          </a:p>
          <a:p>
            <a:r>
              <a:rPr lang="en-US" dirty="0"/>
              <a:t>In Germany, two key provisions of the Fiscal Code apply:</a:t>
            </a:r>
          </a:p>
          <a:p>
            <a:r>
              <a:rPr lang="en-US" dirty="0"/>
              <a:t>Section 370, which covers tax evasion. If a trader intentionally provides false information, this is a criminal offence that can result in fines or even imprisonment.</a:t>
            </a:r>
          </a:p>
          <a:p>
            <a:r>
              <a:rPr lang="en-US" dirty="0"/>
              <a:t>Section 378, which covers negligent tax reduction. Here, the trader did not act intentionally, but carelessly. This is treated as an administrative offence and punished with fines.</a:t>
            </a:r>
          </a:p>
          <a:p>
            <a:r>
              <a:rPr lang="en-US" dirty="0"/>
              <a:t>Besides these sanctions, customs can also collect the unpaid duties and VAT afterwards, add late payment interest, or even seize the goods.</a:t>
            </a:r>
          </a:p>
          <a:p>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9B9A02FC-7A1C-228D-47A2-D4B0A8D909E4}"/>
              </a:ext>
            </a:extLst>
          </p:cNvPr>
          <p:cNvSpPr>
            <a:spLocks noGrp="1"/>
          </p:cNvSpPr>
          <p:nvPr>
            <p:ph type="sldNum" sz="quarter" idx="5"/>
          </p:nvPr>
        </p:nvSpPr>
        <p:spPr/>
        <p:txBody>
          <a:bodyPr/>
          <a:lstStyle/>
          <a:p>
            <a:fld id="{68EBAECF-C55E-F348-A951-5B56A36E801E}" type="slidenum">
              <a:rPr lang="de-DE" smtClean="0"/>
              <a:t>19</a:t>
            </a:fld>
            <a:endParaRPr lang="de-DE"/>
          </a:p>
        </p:txBody>
      </p:sp>
    </p:spTree>
    <p:extLst>
      <p:ext uri="{BB962C8B-B14F-4D97-AF65-F5344CB8AC3E}">
        <p14:creationId xmlns:p14="http://schemas.microsoft.com/office/powerpoint/2010/main" val="4055121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F3752-028E-AF2D-C7A7-268234564F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4261D0-5C74-17E2-6C82-341E33E8281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EFEFB81-EF6D-2041-687C-E27E58138985}"/>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5CB41D17-97E0-78DC-FB7B-3826DA5A494C}"/>
              </a:ext>
            </a:extLst>
          </p:cNvPr>
          <p:cNvSpPr>
            <a:spLocks noGrp="1"/>
          </p:cNvSpPr>
          <p:nvPr>
            <p:ph type="sldNum" sz="quarter" idx="5"/>
          </p:nvPr>
        </p:nvSpPr>
        <p:spPr/>
        <p:txBody>
          <a:bodyPr/>
          <a:lstStyle/>
          <a:p>
            <a:fld id="{68EBAECF-C55E-F348-A951-5B56A36E801E}" type="slidenum">
              <a:rPr lang="de-DE" smtClean="0"/>
              <a:t>20</a:t>
            </a:fld>
            <a:endParaRPr lang="de-DE"/>
          </a:p>
        </p:txBody>
      </p:sp>
    </p:spTree>
    <p:extLst>
      <p:ext uri="{BB962C8B-B14F-4D97-AF65-F5344CB8AC3E}">
        <p14:creationId xmlns:p14="http://schemas.microsoft.com/office/powerpoint/2010/main" val="73336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0C1AC-B5AF-B988-AA6B-C4DBC6424E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636990-C436-2E36-48DB-41CD1357DF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2DFE9C6-E43F-476E-29AB-324960240E4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Sophie:</a:t>
            </a:r>
            <a:br>
              <a:rPr lang="en-US" b="1" dirty="0"/>
            </a:br>
            <a:br>
              <a:rPr lang="en-US" b="1" dirty="0"/>
            </a:br>
            <a:r>
              <a:rPr lang="en-US" b="1" dirty="0"/>
              <a:t>Let us begin with the question: what is undervaluation?</a:t>
            </a:r>
          </a:p>
          <a:p>
            <a:endParaRPr lang="de-DE" dirty="0"/>
          </a:p>
        </p:txBody>
      </p:sp>
      <p:sp>
        <p:nvSpPr>
          <p:cNvPr id="4" name="Foliennummernplatzhalter 3">
            <a:extLst>
              <a:ext uri="{FF2B5EF4-FFF2-40B4-BE49-F238E27FC236}">
                <a16:creationId xmlns:a16="http://schemas.microsoft.com/office/drawing/2014/main" id="{819C915F-3D58-D314-820C-E2FB31CC01D4}"/>
              </a:ext>
            </a:extLst>
          </p:cNvPr>
          <p:cNvSpPr>
            <a:spLocks noGrp="1"/>
          </p:cNvSpPr>
          <p:nvPr>
            <p:ph type="sldNum" sz="quarter" idx="5"/>
          </p:nvPr>
        </p:nvSpPr>
        <p:spPr/>
        <p:txBody>
          <a:bodyPr/>
          <a:lstStyle/>
          <a:p>
            <a:fld id="{68EBAECF-C55E-F348-A951-5B56A36E801E}" type="slidenum">
              <a:rPr lang="de-DE" smtClean="0"/>
              <a:t>3</a:t>
            </a:fld>
            <a:endParaRPr lang="de-DE"/>
          </a:p>
        </p:txBody>
      </p:sp>
    </p:spTree>
    <p:extLst>
      <p:ext uri="{BB962C8B-B14F-4D97-AF65-F5344CB8AC3E}">
        <p14:creationId xmlns:p14="http://schemas.microsoft.com/office/powerpoint/2010/main" val="290125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A6489-07EF-B583-CAEA-72942EB74A2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3FAFA8-4257-9F1C-1360-3C6CA53202C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2A9322-8107-3535-3D6C-BD3F13D9F90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F8AF26E-B945-AB50-1879-01D082F8EFD7}"/>
              </a:ext>
            </a:extLst>
          </p:cNvPr>
          <p:cNvSpPr>
            <a:spLocks noGrp="1"/>
          </p:cNvSpPr>
          <p:nvPr>
            <p:ph type="sldNum" sz="quarter" idx="5"/>
          </p:nvPr>
        </p:nvSpPr>
        <p:spPr/>
        <p:txBody>
          <a:bodyPr/>
          <a:lstStyle/>
          <a:p>
            <a:fld id="{68EBAECF-C55E-F348-A951-5B56A36E801E}" type="slidenum">
              <a:rPr lang="de-DE" smtClean="0"/>
              <a:t>21</a:t>
            </a:fld>
            <a:endParaRPr lang="de-DE"/>
          </a:p>
        </p:txBody>
      </p:sp>
    </p:spTree>
    <p:extLst>
      <p:ext uri="{BB962C8B-B14F-4D97-AF65-F5344CB8AC3E}">
        <p14:creationId xmlns:p14="http://schemas.microsoft.com/office/powerpoint/2010/main" val="2023819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22612-116D-02A5-FE4B-D74EEDDF8BC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16A411E-0AAE-6BF0-2F25-D423EC157FA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90C471F-2225-E34C-5BFF-6CE56B11F1CE}"/>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F45311EA-CAAA-896D-E94E-C22CDE15F257}"/>
              </a:ext>
            </a:extLst>
          </p:cNvPr>
          <p:cNvSpPr>
            <a:spLocks noGrp="1"/>
          </p:cNvSpPr>
          <p:nvPr>
            <p:ph type="sldNum" sz="quarter" idx="5"/>
          </p:nvPr>
        </p:nvSpPr>
        <p:spPr/>
        <p:txBody>
          <a:bodyPr/>
          <a:lstStyle/>
          <a:p>
            <a:fld id="{68EBAECF-C55E-F348-A951-5B56A36E801E}" type="slidenum">
              <a:rPr lang="de-DE" smtClean="0"/>
              <a:t>22</a:t>
            </a:fld>
            <a:endParaRPr lang="de-DE"/>
          </a:p>
        </p:txBody>
      </p:sp>
    </p:spTree>
    <p:extLst>
      <p:ext uri="{BB962C8B-B14F-4D97-AF65-F5344CB8AC3E}">
        <p14:creationId xmlns:p14="http://schemas.microsoft.com/office/powerpoint/2010/main" val="296125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6AD33-78EB-FD85-7AA4-3E7C907A4C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0CF0AE-039B-1F3E-8290-DF6E8EE4717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EFBED99-161C-EF1B-DF19-E540EB564EB2}"/>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3B2841A5-44F8-8E32-90DB-3B6DD15074AE}"/>
              </a:ext>
            </a:extLst>
          </p:cNvPr>
          <p:cNvSpPr>
            <a:spLocks noGrp="1"/>
          </p:cNvSpPr>
          <p:nvPr>
            <p:ph type="sldNum" sz="quarter" idx="5"/>
          </p:nvPr>
        </p:nvSpPr>
        <p:spPr/>
        <p:txBody>
          <a:bodyPr/>
          <a:lstStyle/>
          <a:p>
            <a:fld id="{68EBAECF-C55E-F348-A951-5B56A36E801E}" type="slidenum">
              <a:rPr lang="de-DE" smtClean="0"/>
              <a:t>23</a:t>
            </a:fld>
            <a:endParaRPr lang="de-DE"/>
          </a:p>
        </p:txBody>
      </p:sp>
    </p:spTree>
    <p:extLst>
      <p:ext uri="{BB962C8B-B14F-4D97-AF65-F5344CB8AC3E}">
        <p14:creationId xmlns:p14="http://schemas.microsoft.com/office/powerpoint/2010/main" val="132114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52E2-0829-8D20-858D-28FF6634687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75F2F98-FA5B-E8A5-19CA-EAAF5977653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954DB09-3C05-4757-2ED7-404883CE3A92}"/>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DA6DC538-D95F-325D-C762-1BF3C581FA51}"/>
              </a:ext>
            </a:extLst>
          </p:cNvPr>
          <p:cNvSpPr>
            <a:spLocks noGrp="1"/>
          </p:cNvSpPr>
          <p:nvPr>
            <p:ph type="sldNum" sz="quarter" idx="5"/>
          </p:nvPr>
        </p:nvSpPr>
        <p:spPr/>
        <p:txBody>
          <a:bodyPr/>
          <a:lstStyle/>
          <a:p>
            <a:fld id="{68EBAECF-C55E-F348-A951-5B56A36E801E}" type="slidenum">
              <a:rPr lang="de-DE" smtClean="0"/>
              <a:t>24</a:t>
            </a:fld>
            <a:endParaRPr lang="de-DE"/>
          </a:p>
        </p:txBody>
      </p:sp>
    </p:spTree>
    <p:extLst>
      <p:ext uri="{BB962C8B-B14F-4D97-AF65-F5344CB8AC3E}">
        <p14:creationId xmlns:p14="http://schemas.microsoft.com/office/powerpoint/2010/main" val="2602985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3A06C-B38A-3FA9-3F59-A24E7B43E9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186C35A-7BD3-8C52-DC6E-8D265DD4C5F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A7DAE7E-0AC3-3C32-D63D-5E9ABEAB128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CE326CE-21C0-2F4A-A626-E67F46E4B045}"/>
              </a:ext>
            </a:extLst>
          </p:cNvPr>
          <p:cNvSpPr>
            <a:spLocks noGrp="1"/>
          </p:cNvSpPr>
          <p:nvPr>
            <p:ph type="sldNum" sz="quarter" idx="5"/>
          </p:nvPr>
        </p:nvSpPr>
        <p:spPr/>
        <p:txBody>
          <a:bodyPr/>
          <a:lstStyle/>
          <a:p>
            <a:fld id="{68EBAECF-C55E-F348-A951-5B56A36E801E}" type="slidenum">
              <a:rPr lang="de-DE" smtClean="0"/>
              <a:t>25</a:t>
            </a:fld>
            <a:endParaRPr lang="de-DE"/>
          </a:p>
        </p:txBody>
      </p:sp>
    </p:spTree>
    <p:extLst>
      <p:ext uri="{BB962C8B-B14F-4D97-AF65-F5344CB8AC3E}">
        <p14:creationId xmlns:p14="http://schemas.microsoft.com/office/powerpoint/2010/main" val="1439115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4231B-0D04-00A1-96E1-A4B17690AA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7C3AFC4-2E03-583D-4FAF-298541D3B1B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95E07F-F82C-867C-942A-5366652C75A0}"/>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4EF3F7B6-E2D3-F7A8-9D37-8666F47C1E8B}"/>
              </a:ext>
            </a:extLst>
          </p:cNvPr>
          <p:cNvSpPr>
            <a:spLocks noGrp="1"/>
          </p:cNvSpPr>
          <p:nvPr>
            <p:ph type="sldNum" sz="quarter" idx="5"/>
          </p:nvPr>
        </p:nvSpPr>
        <p:spPr/>
        <p:txBody>
          <a:bodyPr/>
          <a:lstStyle/>
          <a:p>
            <a:fld id="{68EBAECF-C55E-F348-A951-5B56A36E801E}" type="slidenum">
              <a:rPr lang="de-DE" smtClean="0"/>
              <a:t>26</a:t>
            </a:fld>
            <a:endParaRPr lang="de-DE"/>
          </a:p>
        </p:txBody>
      </p:sp>
    </p:spTree>
    <p:extLst>
      <p:ext uri="{BB962C8B-B14F-4D97-AF65-F5344CB8AC3E}">
        <p14:creationId xmlns:p14="http://schemas.microsoft.com/office/powerpoint/2010/main" val="3959105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03125-5BB8-20F9-8C6C-35E32CFD06F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29B6FB-7D49-DF46-0AB0-E88652C782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4148647-89E7-C7C1-F471-BB57F3BE18F7}"/>
              </a:ext>
            </a:extLst>
          </p:cNvPr>
          <p:cNvSpPr>
            <a:spLocks noGrp="1"/>
          </p:cNvSpPr>
          <p:nvPr>
            <p:ph type="body" idx="1"/>
          </p:nvPr>
        </p:nvSpPr>
        <p:spPr/>
        <p:txBody>
          <a:bodyPr/>
          <a:lstStyle/>
          <a:p>
            <a:br>
              <a:rPr lang="de-DE" dirty="0"/>
            </a:br>
            <a:r>
              <a:rPr lang="de-DE" sz="1200" b="0" i="0" u="none" strike="noStrike" kern="1200" dirty="0">
                <a:solidFill>
                  <a:schemeClr val="tx1"/>
                </a:solidFill>
                <a:effectLst/>
                <a:latin typeface="+mn-lt"/>
                <a:ea typeface="+mn-ea"/>
                <a:cs typeface="+mn-cs"/>
              </a:rPr>
              <a:t>In Germany, </a:t>
            </a:r>
            <a:r>
              <a:rPr lang="de-DE" sz="1200" b="0" i="0" u="none" strike="noStrike" kern="1200" dirty="0" err="1">
                <a:solidFill>
                  <a:schemeClr val="tx1"/>
                </a:solidFill>
                <a:effectLst/>
                <a:latin typeface="+mn-lt"/>
                <a:ea typeface="+mn-ea"/>
                <a:cs typeface="+mn-cs"/>
              </a:rPr>
              <a:t>e-commerce</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customs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declarations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accounted</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for</a:t>
            </a:r>
            <a:r>
              <a:rPr lang="de-DE" sz="1200" b="0" i="0" u="none" strike="noStrike" kern="1200" dirty="0">
                <a:solidFill>
                  <a:schemeClr val="tx1"/>
                </a:solidFill>
                <a:effectLst/>
                <a:latin typeface="+mn-lt"/>
                <a:ea typeface="+mn-ea"/>
                <a:cs typeface="+mn-cs"/>
              </a:rPr>
              <a:t> 68% </a:t>
            </a:r>
            <a:r>
              <a:rPr lang="de-DE" sz="1200" b="0" i="0" u="none" strike="noStrike" kern="1200" dirty="0" err="1">
                <a:solidFill>
                  <a:schemeClr val="tx1"/>
                </a:solidFill>
                <a:effectLst/>
                <a:latin typeface="+mn-lt"/>
                <a:ea typeface="+mn-ea"/>
                <a:cs typeface="+mn-cs"/>
              </a:rPr>
              <a:t>of</a:t>
            </a:r>
            <a:r>
              <a:rPr lang="de-DE" sz="1200" b="0" i="0" u="none" strike="noStrike" kern="1200" dirty="0">
                <a:solidFill>
                  <a:schemeClr val="tx1"/>
                </a:solidFill>
                <a:effectLst/>
                <a:latin typeface="+mn-lt"/>
                <a:ea typeface="+mn-ea"/>
                <a:cs typeface="+mn-cs"/>
              </a:rPr>
              <a:t> total </a:t>
            </a:r>
            <a:r>
              <a:rPr lang="de-DE" sz="1200" b="0" i="0" u="none" strike="noStrike" kern="1200" dirty="0" err="1">
                <a:solidFill>
                  <a:schemeClr val="tx1"/>
                </a:solidFill>
                <a:effectLst/>
                <a:latin typeface="+mn-lt"/>
                <a:ea typeface="+mn-ea"/>
                <a:cs typeface="+mn-cs"/>
              </a:rPr>
              <a:t>customs</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clearances</a:t>
            </a:r>
            <a:r>
              <a:rPr lang="de-DE" sz="1200" b="0" i="0" u="none" strike="noStrike" kern="1200" dirty="0">
                <a:solidFill>
                  <a:schemeClr val="tx1"/>
                </a:solidFill>
                <a:effectLst/>
                <a:latin typeface="+mn-lt"/>
                <a:ea typeface="+mn-ea"/>
                <a:cs typeface="+mn-cs"/>
              </a:rPr>
              <a:t> in 2024.</a:t>
            </a:r>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8AC6C00C-CFC8-D116-88AA-819C2C8BDF6D}"/>
              </a:ext>
            </a:extLst>
          </p:cNvPr>
          <p:cNvSpPr>
            <a:spLocks noGrp="1"/>
          </p:cNvSpPr>
          <p:nvPr>
            <p:ph type="sldNum" sz="quarter" idx="5"/>
          </p:nvPr>
        </p:nvSpPr>
        <p:spPr/>
        <p:txBody>
          <a:bodyPr/>
          <a:lstStyle/>
          <a:p>
            <a:fld id="{68EBAECF-C55E-F348-A951-5B56A36E801E}" type="slidenum">
              <a:rPr lang="de-DE" smtClean="0"/>
              <a:t>27</a:t>
            </a:fld>
            <a:endParaRPr lang="de-DE"/>
          </a:p>
        </p:txBody>
      </p:sp>
    </p:spTree>
    <p:extLst>
      <p:ext uri="{BB962C8B-B14F-4D97-AF65-F5344CB8AC3E}">
        <p14:creationId xmlns:p14="http://schemas.microsoft.com/office/powerpoint/2010/main" val="3979953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AFB11-9CC0-6CF2-551E-3DF92401CE4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ACBD24-8B81-3FE5-A50A-7B5D69B1202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859F1BB-E0F0-E34D-76D6-2FF9F705F5C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C8F5187-F2FE-D8A8-6D6C-C85F8DA276AD}"/>
              </a:ext>
            </a:extLst>
          </p:cNvPr>
          <p:cNvSpPr>
            <a:spLocks noGrp="1"/>
          </p:cNvSpPr>
          <p:nvPr>
            <p:ph type="sldNum" sz="quarter" idx="5"/>
          </p:nvPr>
        </p:nvSpPr>
        <p:spPr/>
        <p:txBody>
          <a:bodyPr/>
          <a:lstStyle/>
          <a:p>
            <a:fld id="{68EBAECF-C55E-F348-A951-5B56A36E801E}" type="slidenum">
              <a:rPr lang="de-DE" smtClean="0"/>
              <a:t>28</a:t>
            </a:fld>
            <a:endParaRPr lang="de-DE"/>
          </a:p>
        </p:txBody>
      </p:sp>
    </p:spTree>
    <p:extLst>
      <p:ext uri="{BB962C8B-B14F-4D97-AF65-F5344CB8AC3E}">
        <p14:creationId xmlns:p14="http://schemas.microsoft.com/office/powerpoint/2010/main" val="3065590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0A1E2-B44D-34B9-909C-AB52BFC61C2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7A8C9B-74EA-FDB8-F319-0B04350266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6BB087-7C53-78A5-E128-6DF84CCD3A0B}"/>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E0454B36-960C-A61B-3C6E-48F73FE9D77E}"/>
              </a:ext>
            </a:extLst>
          </p:cNvPr>
          <p:cNvSpPr>
            <a:spLocks noGrp="1"/>
          </p:cNvSpPr>
          <p:nvPr>
            <p:ph type="sldNum" sz="quarter" idx="5"/>
          </p:nvPr>
        </p:nvSpPr>
        <p:spPr/>
        <p:txBody>
          <a:bodyPr/>
          <a:lstStyle/>
          <a:p>
            <a:fld id="{68EBAECF-C55E-F348-A951-5B56A36E801E}" type="slidenum">
              <a:rPr lang="de-DE" smtClean="0"/>
              <a:t>29</a:t>
            </a:fld>
            <a:endParaRPr lang="de-DE"/>
          </a:p>
        </p:txBody>
      </p:sp>
    </p:spTree>
    <p:extLst>
      <p:ext uri="{BB962C8B-B14F-4D97-AF65-F5344CB8AC3E}">
        <p14:creationId xmlns:p14="http://schemas.microsoft.com/office/powerpoint/2010/main" val="2106218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B136F-3AA0-0F85-D6E9-D32FD0127F7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3DF1AAE-2C6C-514B-198A-B0EED61F83D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37A753E-B576-75BA-5054-2A017C4DD01F}"/>
              </a:ext>
            </a:extLst>
          </p:cNvPr>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Foliennummernplatzhalter 3">
            <a:extLst>
              <a:ext uri="{FF2B5EF4-FFF2-40B4-BE49-F238E27FC236}">
                <a16:creationId xmlns:a16="http://schemas.microsoft.com/office/drawing/2014/main" id="{C7086172-4FA9-41FC-72BC-1587610F1B41}"/>
              </a:ext>
            </a:extLst>
          </p:cNvPr>
          <p:cNvSpPr>
            <a:spLocks noGrp="1"/>
          </p:cNvSpPr>
          <p:nvPr>
            <p:ph type="sldNum" sz="quarter" idx="5"/>
          </p:nvPr>
        </p:nvSpPr>
        <p:spPr/>
        <p:txBody>
          <a:bodyPr/>
          <a:lstStyle/>
          <a:p>
            <a:fld id="{68EBAECF-C55E-F348-A951-5B56A36E801E}" type="slidenum">
              <a:rPr lang="de-DE" smtClean="0"/>
              <a:t>30</a:t>
            </a:fld>
            <a:endParaRPr lang="de-DE"/>
          </a:p>
        </p:txBody>
      </p:sp>
    </p:spTree>
    <p:extLst>
      <p:ext uri="{BB962C8B-B14F-4D97-AF65-F5344CB8AC3E}">
        <p14:creationId xmlns:p14="http://schemas.microsoft.com/office/powerpoint/2010/main" val="34470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553CF-74CB-D92B-DC0E-FCA05A43F9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165729-4CB0-131C-73FF-26BABEE9672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4033E3-438F-0403-811C-831819D6E5B6}"/>
              </a:ext>
            </a:extLst>
          </p:cNvPr>
          <p:cNvSpPr>
            <a:spLocks noGrp="1"/>
          </p:cNvSpPr>
          <p:nvPr>
            <p:ph type="body" idx="1"/>
          </p:nvPr>
        </p:nvSpPr>
        <p:spPr/>
        <p:txBody>
          <a:bodyPr/>
          <a:lstStyle/>
          <a:p>
            <a:r>
              <a:rPr lang="en-US" dirty="0"/>
              <a:t>Undervaluation happens when traders declare a lower value for goods than the real one. </a:t>
            </a:r>
          </a:p>
          <a:p>
            <a:endParaRPr lang="en-US" dirty="0"/>
          </a:p>
          <a:p>
            <a:r>
              <a:rPr lang="en-US" dirty="0"/>
              <a:t>This can be done in many ways – for example, by using false invoices, splitting contracts, or declaring wrong quantities. </a:t>
            </a:r>
          </a:p>
          <a:p>
            <a:endParaRPr lang="en-US" dirty="0"/>
          </a:p>
          <a:p>
            <a:r>
              <a:rPr lang="en-US" dirty="0"/>
              <a:t>The aim is always the same: to reduce the customs value so that fewer customs duties and less import VAT have to be paid.</a:t>
            </a:r>
            <a:endParaRPr lang="de-DE" dirty="0"/>
          </a:p>
        </p:txBody>
      </p:sp>
      <p:sp>
        <p:nvSpPr>
          <p:cNvPr id="4" name="Foliennummernplatzhalter 3">
            <a:extLst>
              <a:ext uri="{FF2B5EF4-FFF2-40B4-BE49-F238E27FC236}">
                <a16:creationId xmlns:a16="http://schemas.microsoft.com/office/drawing/2014/main" id="{EF963B64-3CD5-314A-CFB8-291F38858115}"/>
              </a:ext>
            </a:extLst>
          </p:cNvPr>
          <p:cNvSpPr>
            <a:spLocks noGrp="1"/>
          </p:cNvSpPr>
          <p:nvPr>
            <p:ph type="sldNum" sz="quarter" idx="5"/>
          </p:nvPr>
        </p:nvSpPr>
        <p:spPr/>
        <p:txBody>
          <a:bodyPr/>
          <a:lstStyle/>
          <a:p>
            <a:fld id="{68EBAECF-C55E-F348-A951-5B56A36E801E}" type="slidenum">
              <a:rPr lang="de-DE" smtClean="0"/>
              <a:t>4</a:t>
            </a:fld>
            <a:endParaRPr lang="de-DE"/>
          </a:p>
        </p:txBody>
      </p:sp>
    </p:spTree>
    <p:extLst>
      <p:ext uri="{BB962C8B-B14F-4D97-AF65-F5344CB8AC3E}">
        <p14:creationId xmlns:p14="http://schemas.microsoft.com/office/powerpoint/2010/main" val="1850174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8EBAECF-C55E-F348-A951-5B56A36E801E}" type="slidenum">
              <a:rPr lang="de-DE" smtClean="0"/>
              <a:t>31</a:t>
            </a:fld>
            <a:endParaRPr lang="de-DE"/>
          </a:p>
        </p:txBody>
      </p:sp>
    </p:spTree>
    <p:extLst>
      <p:ext uri="{BB962C8B-B14F-4D97-AF65-F5344CB8AC3E}">
        <p14:creationId xmlns:p14="http://schemas.microsoft.com/office/powerpoint/2010/main" val="66156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25007-716C-DB3A-1810-91F0EE83CA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0AF08D-F158-D372-59DF-50355CEEBB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F5A027C-43D1-808C-B448-185BA7EE2709}"/>
              </a:ext>
            </a:extLst>
          </p:cNvPr>
          <p:cNvSpPr>
            <a:spLocks noGrp="1"/>
          </p:cNvSpPr>
          <p:nvPr>
            <p:ph type="body" idx="1"/>
          </p:nvPr>
        </p:nvSpPr>
        <p:spPr/>
        <p:txBody>
          <a:bodyPr/>
          <a:lstStyle/>
          <a:p>
            <a:r>
              <a:rPr lang="en-US" b="1" dirty="0"/>
              <a:t>Now, how does customs clearance work in e-commerce in general?</a:t>
            </a:r>
            <a:br>
              <a:rPr lang="en-US" dirty="0"/>
            </a:br>
            <a:endParaRPr lang="de-DE" dirty="0"/>
          </a:p>
        </p:txBody>
      </p:sp>
      <p:sp>
        <p:nvSpPr>
          <p:cNvPr id="4" name="Foliennummernplatzhalter 3">
            <a:extLst>
              <a:ext uri="{FF2B5EF4-FFF2-40B4-BE49-F238E27FC236}">
                <a16:creationId xmlns:a16="http://schemas.microsoft.com/office/drawing/2014/main" id="{1D2FDF96-4441-D957-FD5A-24B3711E2BF2}"/>
              </a:ext>
            </a:extLst>
          </p:cNvPr>
          <p:cNvSpPr>
            <a:spLocks noGrp="1"/>
          </p:cNvSpPr>
          <p:nvPr>
            <p:ph type="sldNum" sz="quarter" idx="5"/>
          </p:nvPr>
        </p:nvSpPr>
        <p:spPr/>
        <p:txBody>
          <a:bodyPr/>
          <a:lstStyle/>
          <a:p>
            <a:fld id="{68EBAECF-C55E-F348-A951-5B56A36E801E}" type="slidenum">
              <a:rPr lang="de-DE" smtClean="0"/>
              <a:t>5</a:t>
            </a:fld>
            <a:endParaRPr lang="de-DE"/>
          </a:p>
        </p:txBody>
      </p:sp>
    </p:spTree>
    <p:extLst>
      <p:ext uri="{BB962C8B-B14F-4D97-AF65-F5344CB8AC3E}">
        <p14:creationId xmlns:p14="http://schemas.microsoft.com/office/powerpoint/2010/main" val="37974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Whenever goods cross the EU border, customs and tax rules apply. This concerns both imports and exports.</a:t>
            </a:r>
          </a:p>
          <a:p>
            <a:endParaRPr lang="en-US" dirty="0"/>
          </a:p>
          <a:p>
            <a:endParaRPr lang="de-DE" dirty="0"/>
          </a:p>
        </p:txBody>
      </p:sp>
      <p:sp>
        <p:nvSpPr>
          <p:cNvPr id="4" name="Foliennummernplatzhalter 3"/>
          <p:cNvSpPr>
            <a:spLocks noGrp="1"/>
          </p:cNvSpPr>
          <p:nvPr>
            <p:ph type="sldNum" sz="quarter" idx="5"/>
          </p:nvPr>
        </p:nvSpPr>
        <p:spPr/>
        <p:txBody>
          <a:bodyPr/>
          <a:lstStyle/>
          <a:p>
            <a:fld id="{68EBAECF-C55E-F348-A951-5B56A36E801E}" type="slidenum">
              <a:rPr lang="de-DE" smtClean="0"/>
              <a:t>6</a:t>
            </a:fld>
            <a:endParaRPr lang="de-DE"/>
          </a:p>
        </p:txBody>
      </p:sp>
    </p:spTree>
    <p:extLst>
      <p:ext uri="{BB962C8B-B14F-4D97-AF65-F5344CB8AC3E}">
        <p14:creationId xmlns:p14="http://schemas.microsoft.com/office/powerpoint/2010/main" val="230132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For </a:t>
            </a:r>
            <a:r>
              <a:rPr lang="en-US" b="1" dirty="0"/>
              <a:t>exports</a:t>
            </a:r>
            <a:r>
              <a:rPr lang="en-US" dirty="0"/>
              <a:t>, if the goods are worth more than 1,000 euros, the exporter must file an export declaration. In the destination country, the buyer may also need to pay import duties. Inside the EU, exports are VAT-free, but only if the exporter can prove the shipment with proper export documents.</a:t>
            </a:r>
          </a:p>
          <a:p>
            <a:endParaRPr lang="en-US" dirty="0"/>
          </a:p>
          <a:p>
            <a:r>
              <a:rPr lang="en-US" dirty="0"/>
              <a:t>For </a:t>
            </a:r>
            <a:r>
              <a:rPr lang="en-US" b="1" dirty="0"/>
              <a:t>imports</a:t>
            </a:r>
            <a:r>
              <a:rPr lang="en-US" dirty="0"/>
              <a:t>, every shipment must be declared. Customs duties apply when the value is higher than 150 euros. Import VAT, however, has to be paid from the very first cent since July 2021.</a:t>
            </a:r>
          </a:p>
          <a:p>
            <a:r>
              <a:rPr lang="en-US" dirty="0"/>
              <a:t>To make things easier, there is a simplified declaration for consignments up to 150 euros. This procedure requires fewer data, which speeds up clearance, but also makes controls more difficult.</a:t>
            </a:r>
          </a:p>
          <a:p>
            <a:endParaRPr lang="de-DE" dirty="0"/>
          </a:p>
        </p:txBody>
      </p:sp>
      <p:sp>
        <p:nvSpPr>
          <p:cNvPr id="4" name="Foliennummernplatzhalter 3"/>
          <p:cNvSpPr>
            <a:spLocks noGrp="1"/>
          </p:cNvSpPr>
          <p:nvPr>
            <p:ph type="sldNum" sz="quarter" idx="5"/>
          </p:nvPr>
        </p:nvSpPr>
        <p:spPr/>
        <p:txBody>
          <a:bodyPr/>
          <a:lstStyle/>
          <a:p>
            <a:fld id="{68EBAECF-C55E-F348-A951-5B56A36E801E}" type="slidenum">
              <a:rPr lang="de-DE" smtClean="0"/>
              <a:t>7</a:t>
            </a:fld>
            <a:endParaRPr lang="de-DE"/>
          </a:p>
        </p:txBody>
      </p:sp>
    </p:spTree>
    <p:extLst>
      <p:ext uri="{BB962C8B-B14F-4D97-AF65-F5344CB8AC3E}">
        <p14:creationId xmlns:p14="http://schemas.microsoft.com/office/powerpoint/2010/main" val="34562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CF735-7DD0-AB49-4179-68EDC64D77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6D9E3E4-BDD7-3D9A-934B-C1B63CF231E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3682729-573B-9303-525C-3CB78C407559}"/>
              </a:ext>
            </a:extLst>
          </p:cNvPr>
          <p:cNvSpPr>
            <a:spLocks noGrp="1"/>
          </p:cNvSpPr>
          <p:nvPr>
            <p:ph type="body" idx="1"/>
          </p:nvPr>
        </p:nvSpPr>
        <p:spPr/>
        <p:txBody>
          <a:bodyPr/>
          <a:lstStyle/>
          <a:p>
            <a:r>
              <a:rPr lang="en-US" dirty="0"/>
              <a:t>To handle the large number of parcels, there is a simplified procedure.</a:t>
            </a:r>
          </a:p>
          <a:p>
            <a:br>
              <a:rPr lang="en-US" dirty="0"/>
            </a:br>
            <a:r>
              <a:rPr lang="en-US" dirty="0"/>
              <a:t>It applies to shipments up to 150 euros.</a:t>
            </a:r>
          </a:p>
          <a:p>
            <a:br>
              <a:rPr lang="en-US" dirty="0"/>
            </a:br>
            <a:r>
              <a:rPr lang="en-US" dirty="0"/>
              <a:t>Here, only a </a:t>
            </a:r>
            <a:r>
              <a:rPr lang="en-US" b="1" dirty="0"/>
              <a:t>reduced data set</a:t>
            </a:r>
            <a:r>
              <a:rPr lang="en-US" dirty="0"/>
              <a:t> is needed, for example only a 6-digit tariff code.</a:t>
            </a:r>
          </a:p>
          <a:p>
            <a:endParaRPr lang="en-US" dirty="0"/>
          </a:p>
          <a:p>
            <a:r>
              <a:rPr lang="en-US" dirty="0"/>
              <a:t>But there are limits: this procedure cannot be used for excise goods or for restricted products.</a:t>
            </a:r>
          </a:p>
          <a:p>
            <a:br>
              <a:rPr lang="en-US" dirty="0"/>
            </a:br>
            <a:r>
              <a:rPr lang="en-US" dirty="0"/>
              <a:t>The declarant still has the responsibility to make sure that the goods are legal and safe.</a:t>
            </a:r>
          </a:p>
          <a:p>
            <a:endParaRPr lang="en-US" dirty="0"/>
          </a:p>
          <a:p>
            <a:endParaRPr lang="de-DE" dirty="0"/>
          </a:p>
        </p:txBody>
      </p:sp>
      <p:sp>
        <p:nvSpPr>
          <p:cNvPr id="4" name="Foliennummernplatzhalter 3">
            <a:extLst>
              <a:ext uri="{FF2B5EF4-FFF2-40B4-BE49-F238E27FC236}">
                <a16:creationId xmlns:a16="http://schemas.microsoft.com/office/drawing/2014/main" id="{782691D6-FF93-2875-8648-1D4254D862E1}"/>
              </a:ext>
            </a:extLst>
          </p:cNvPr>
          <p:cNvSpPr>
            <a:spLocks noGrp="1"/>
          </p:cNvSpPr>
          <p:nvPr>
            <p:ph type="sldNum" sz="quarter" idx="5"/>
          </p:nvPr>
        </p:nvSpPr>
        <p:spPr/>
        <p:txBody>
          <a:bodyPr/>
          <a:lstStyle/>
          <a:p>
            <a:fld id="{68EBAECF-C55E-F348-A951-5B56A36E801E}" type="slidenum">
              <a:rPr lang="de-DE" smtClean="0"/>
              <a:t>8</a:t>
            </a:fld>
            <a:endParaRPr lang="de-DE"/>
          </a:p>
        </p:txBody>
      </p:sp>
    </p:spTree>
    <p:extLst>
      <p:ext uri="{BB962C8B-B14F-4D97-AF65-F5344CB8AC3E}">
        <p14:creationId xmlns:p14="http://schemas.microsoft.com/office/powerpoint/2010/main" val="106610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43180-07A8-1EFC-2C03-04DEAFF4F89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4F435B-1B74-E4F2-8EE4-A242ADFB9E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583915-179B-559A-5BEE-E9698F25C3F0}"/>
              </a:ext>
            </a:extLst>
          </p:cNvPr>
          <p:cNvSpPr>
            <a:spLocks noGrp="1"/>
          </p:cNvSpPr>
          <p:nvPr>
            <p:ph type="body" idx="1"/>
          </p:nvPr>
        </p:nvSpPr>
        <p:spPr/>
        <p:txBody>
          <a:bodyPr/>
          <a:lstStyle/>
          <a:p>
            <a:r>
              <a:rPr lang="en-US" dirty="0"/>
              <a:t>There are different procedures for import clearance:</a:t>
            </a:r>
          </a:p>
          <a:p>
            <a:r>
              <a:rPr lang="en-US" dirty="0"/>
              <a:t>The normal procedure for all shipments.</a:t>
            </a:r>
          </a:p>
          <a:p>
            <a:r>
              <a:rPr lang="en-US" dirty="0"/>
              <a:t>The IOSS procedure for goods up to 150 euros, where online platforms are involved.</a:t>
            </a:r>
          </a:p>
          <a:p>
            <a:r>
              <a:rPr lang="en-US" dirty="0"/>
              <a:t>And a special arrangement, also for goods up to 150 euros.</a:t>
            </a:r>
          </a:p>
          <a:p>
            <a:endParaRPr lang="en-US" dirty="0"/>
          </a:p>
          <a:p>
            <a:r>
              <a:rPr lang="en-US" dirty="0"/>
              <a:t>A key concept here is the </a:t>
            </a:r>
            <a:r>
              <a:rPr lang="en-US" b="1" dirty="0"/>
              <a:t>intrinsic value</a:t>
            </a:r>
            <a:r>
              <a:rPr lang="en-US" dirty="0"/>
              <a:t>. This is the price of the goods themselves, without transport or insurance costs.</a:t>
            </a:r>
          </a:p>
          <a:p>
            <a:endParaRPr lang="en-US" dirty="0"/>
          </a:p>
          <a:p>
            <a:endParaRPr lang="de-DE" dirty="0"/>
          </a:p>
        </p:txBody>
      </p:sp>
      <p:sp>
        <p:nvSpPr>
          <p:cNvPr id="4" name="Foliennummernplatzhalter 3">
            <a:extLst>
              <a:ext uri="{FF2B5EF4-FFF2-40B4-BE49-F238E27FC236}">
                <a16:creationId xmlns:a16="http://schemas.microsoft.com/office/drawing/2014/main" id="{7F4A3F88-9C54-9390-299E-12A73847652C}"/>
              </a:ext>
            </a:extLst>
          </p:cNvPr>
          <p:cNvSpPr>
            <a:spLocks noGrp="1"/>
          </p:cNvSpPr>
          <p:nvPr>
            <p:ph type="sldNum" sz="quarter" idx="5"/>
          </p:nvPr>
        </p:nvSpPr>
        <p:spPr/>
        <p:txBody>
          <a:bodyPr/>
          <a:lstStyle/>
          <a:p>
            <a:fld id="{68EBAECF-C55E-F348-A951-5B56A36E801E}" type="slidenum">
              <a:rPr lang="de-DE" smtClean="0"/>
              <a:t>9</a:t>
            </a:fld>
            <a:endParaRPr lang="de-DE"/>
          </a:p>
        </p:txBody>
      </p:sp>
    </p:spTree>
    <p:extLst>
      <p:ext uri="{BB962C8B-B14F-4D97-AF65-F5344CB8AC3E}">
        <p14:creationId xmlns:p14="http://schemas.microsoft.com/office/powerpoint/2010/main" val="398607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5AF8E-A0F8-696E-DDDF-BD4D2A4E35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BF0ED6B-DCAA-4358-0FC8-724FB9A0012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619D867-39B2-9CAA-5654-5E19448CAC5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while the system makes clearance faster, it also brings new risks because less information is available.</a:t>
            </a:r>
          </a:p>
          <a:p>
            <a:r>
              <a:rPr lang="en-US" b="1" dirty="0"/>
              <a:t>This brings me to the next point: the challenges of customs clearance in e-commerce.</a:t>
            </a:r>
          </a:p>
          <a:p>
            <a:br>
              <a:rPr lang="en-US" dirty="0"/>
            </a:br>
            <a:endParaRPr lang="de-DE" dirty="0"/>
          </a:p>
        </p:txBody>
      </p:sp>
      <p:sp>
        <p:nvSpPr>
          <p:cNvPr id="4" name="Foliennummernplatzhalter 3">
            <a:extLst>
              <a:ext uri="{FF2B5EF4-FFF2-40B4-BE49-F238E27FC236}">
                <a16:creationId xmlns:a16="http://schemas.microsoft.com/office/drawing/2014/main" id="{CCFE1612-4776-E312-A484-1BA6C8997F2A}"/>
              </a:ext>
            </a:extLst>
          </p:cNvPr>
          <p:cNvSpPr>
            <a:spLocks noGrp="1"/>
          </p:cNvSpPr>
          <p:nvPr>
            <p:ph type="sldNum" sz="quarter" idx="5"/>
          </p:nvPr>
        </p:nvSpPr>
        <p:spPr/>
        <p:txBody>
          <a:bodyPr/>
          <a:lstStyle/>
          <a:p>
            <a:fld id="{68EBAECF-C55E-F348-A951-5B56A36E801E}" type="slidenum">
              <a:rPr lang="de-DE" smtClean="0"/>
              <a:t>10</a:t>
            </a:fld>
            <a:endParaRPr lang="de-DE"/>
          </a:p>
        </p:txBody>
      </p:sp>
    </p:spTree>
    <p:extLst>
      <p:ext uri="{BB962C8B-B14F-4D97-AF65-F5344CB8AC3E}">
        <p14:creationId xmlns:p14="http://schemas.microsoft.com/office/powerpoint/2010/main" val="79329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56BE6BD8-20B9-C341-A297-1DE6BDE9AB59}" type="datetime1">
              <a:rPr lang="de-DE" smtClean="0"/>
              <a:t>12.09.25</a:t>
            </a:fld>
            <a:endParaRPr lang="de-DE"/>
          </a:p>
        </p:txBody>
      </p:sp>
    </p:spTree>
    <p:extLst>
      <p:ext uri="{BB962C8B-B14F-4D97-AF65-F5344CB8AC3E}">
        <p14:creationId xmlns:p14="http://schemas.microsoft.com/office/powerpoint/2010/main" val="206412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CF63824-7C11-EA42-BCA0-3C3D7D8B0FC6}" type="datetime1">
              <a:rPr lang="de-DE" smtClean="0"/>
              <a:t>12.09.25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Tree>
    <p:extLst>
      <p:ext uri="{BB962C8B-B14F-4D97-AF65-F5344CB8AC3E}">
        <p14:creationId xmlns:p14="http://schemas.microsoft.com/office/powerpoint/2010/main" val="422584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5" name="Untertitel 2"/>
          <p:cNvSpPr>
            <a:spLocks noGrp="1"/>
          </p:cNvSpPr>
          <p:nvPr>
            <p:ph type="subTitle" idx="1"/>
          </p:nvPr>
        </p:nvSpPr>
        <p:spPr>
          <a:xfrm>
            <a:off x="683568" y="2348880"/>
            <a:ext cx="7776864" cy="1368152"/>
          </a:xfrm>
          <a:prstGeom prst="rect">
            <a:avLst/>
          </a:prstGeo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4" name="Textplatzhalter 17"/>
          <p:cNvSpPr>
            <a:spLocks noGrp="1"/>
          </p:cNvSpPr>
          <p:nvPr>
            <p:ph type="body" sz="quarter" idx="13"/>
          </p:nvPr>
        </p:nvSpPr>
        <p:spPr>
          <a:xfrm>
            <a:off x="0" y="474260"/>
            <a:ext cx="1549226" cy="325730"/>
          </a:xfrm>
          <a:prstGeom prst="rect">
            <a:avLst/>
          </a:prstGeom>
          <a:solidFill>
            <a:srgbClr val="0D6EB0"/>
          </a:solidFill>
          <a:ln>
            <a:solidFill>
              <a:srgbClr val="0D6EB0"/>
            </a:solidFill>
          </a:ln>
          <a:effectLst/>
        </p:spPr>
        <p:txBody>
          <a:bodyPr wrap="none" lIns="270000" anchor="ctr">
            <a:spAutoFit/>
          </a:bodyPr>
          <a:lstStyle>
            <a:lvl1pPr marL="0" indent="0" algn="l">
              <a:buNone/>
              <a:defRPr sz="1400" b="1">
                <a:solidFill>
                  <a:srgbClr val="FFFFFF"/>
                </a:solidFill>
              </a:defRPr>
            </a:lvl1pPr>
          </a:lstStyle>
          <a:p>
            <a:pPr lvl="0"/>
            <a:r>
              <a:rPr lang="de-DE"/>
              <a:t>Textmasterformat bearbeiten</a:t>
            </a:r>
          </a:p>
        </p:txBody>
      </p:sp>
      <p:sp>
        <p:nvSpPr>
          <p:cNvPr id="18" name="Titel 1"/>
          <p:cNvSpPr>
            <a:spLocks noGrp="1"/>
          </p:cNvSpPr>
          <p:nvPr>
            <p:ph type="ctrTitle"/>
          </p:nvPr>
        </p:nvSpPr>
        <p:spPr>
          <a:xfrm>
            <a:off x="685800" y="1194321"/>
            <a:ext cx="7772400" cy="938535"/>
          </a:xfrm>
          <a:prstGeom prst="rect">
            <a:avLst/>
          </a:prstGeom>
        </p:spPr>
        <p:txBody>
          <a:bodyPr anchor="t"/>
          <a:lstStyle>
            <a:lvl1pPr algn="l">
              <a:defRPr sz="2600">
                <a:solidFill>
                  <a:srgbClr val="0D6EB0"/>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3427998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622775" y="6648279"/>
            <a:ext cx="2133600" cy="209721"/>
          </a:xfrm>
          <a:prstGeom prst="rect">
            <a:avLst/>
          </a:prstGeom>
        </p:spPr>
        <p:txBody>
          <a:bodyPr vert="horz" lIns="91440" tIns="45720" rIns="91440" bIns="45720" rtlCol="0" anchor="ctr"/>
          <a:lstStyle>
            <a:lvl1pPr algn="l">
              <a:defRPr sz="1100">
                <a:solidFill>
                  <a:schemeClr val="tx1"/>
                </a:solidFill>
              </a:defRPr>
            </a:lvl1pPr>
          </a:lstStyle>
          <a:p>
            <a:pPr algn="r"/>
            <a:fld id="{7B73150F-240D-B14C-A7C5-013B025B5B1B}" type="datetime1">
              <a:rPr lang="de-DE" smtClean="0"/>
              <a:pPr algn="r"/>
              <a:t>12.09.25</a:t>
            </a:fld>
            <a:endParaRPr lang="de-DE" dirty="0"/>
          </a:p>
        </p:txBody>
      </p:sp>
      <p:sp>
        <p:nvSpPr>
          <p:cNvPr id="8" name="Textfeld 7">
            <a:extLst>
              <a:ext uri="{FF2B5EF4-FFF2-40B4-BE49-F238E27FC236}">
                <a16:creationId xmlns:a16="http://schemas.microsoft.com/office/drawing/2014/main" id="{4F97AE77-5DC0-4F1F-9794-B2AFF6815918}"/>
              </a:ext>
            </a:extLst>
          </p:cNvPr>
          <p:cNvSpPr txBox="1"/>
          <p:nvPr userDrawn="1"/>
        </p:nvSpPr>
        <p:spPr>
          <a:xfrm>
            <a:off x="354155" y="6448224"/>
            <a:ext cx="5081911" cy="400110"/>
          </a:xfrm>
          <a:prstGeom prst="rect">
            <a:avLst/>
          </a:prstGeom>
          <a:noFill/>
        </p:spPr>
        <p:txBody>
          <a:bodyPr wrap="square" rtlCol="0">
            <a:spAutoFit/>
          </a:bodyPr>
          <a:lstStyle/>
          <a:p>
            <a:r>
              <a:rPr lang="de-DE" sz="1000" baseline="0" dirty="0">
                <a:latin typeface="MetaNormal-Roman"/>
              </a:rPr>
              <a:t>Benedikt Wemmer	Diplom-Jurist, Diplom-Finanzwirt (FH) </a:t>
            </a:r>
          </a:p>
          <a:p>
            <a:r>
              <a:rPr lang="de-DE" sz="1000" dirty="0">
                <a:latin typeface="MetaNormal-Roman"/>
              </a:rPr>
              <a:t>Sophie Fanenstich</a:t>
            </a:r>
            <a:r>
              <a:rPr lang="de-DE" sz="1000" baseline="0" dirty="0">
                <a:latin typeface="MetaNormal-Roman"/>
              </a:rPr>
              <a:t>	</a:t>
            </a:r>
            <a:r>
              <a:rPr lang="de-DE" sz="1000" dirty="0">
                <a:latin typeface="MetaNormal-Roman"/>
              </a:rPr>
              <a:t>Master </a:t>
            </a:r>
            <a:r>
              <a:rPr lang="de-DE" sz="1000" dirty="0" err="1">
                <a:latin typeface="MetaNormal-Roman"/>
              </a:rPr>
              <a:t>Iuris</a:t>
            </a:r>
            <a:r>
              <a:rPr lang="de-DE" sz="1000" dirty="0">
                <a:latin typeface="MetaNormal-Roman"/>
              </a:rPr>
              <a:t> (M. </a:t>
            </a:r>
            <a:r>
              <a:rPr lang="de-DE" sz="1000" dirty="0" err="1">
                <a:latin typeface="MetaNormal-Roman"/>
              </a:rPr>
              <a:t>Iur</a:t>
            </a:r>
            <a:r>
              <a:rPr lang="de-DE" sz="1000" dirty="0">
                <a:latin typeface="MetaNormal-Roman"/>
              </a:rPr>
              <a:t>.), Diplom-Finanzwirtin (FH)</a:t>
            </a:r>
          </a:p>
        </p:txBody>
      </p:sp>
    </p:spTree>
    <p:extLst>
      <p:ext uri="{BB962C8B-B14F-4D97-AF65-F5344CB8AC3E}">
        <p14:creationId xmlns:p14="http://schemas.microsoft.com/office/powerpoint/2010/main" val="310051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ICTL-Logo-4c-qu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146" y="6006546"/>
            <a:ext cx="3898900" cy="736600"/>
          </a:xfrm>
          <a:prstGeom prst="rect">
            <a:avLst/>
          </a:prstGeom>
        </p:spPr>
      </p:pic>
      <p:sp>
        <p:nvSpPr>
          <p:cNvPr id="8" name="Titel 1"/>
          <p:cNvSpPr>
            <a:spLocks noGrp="1"/>
          </p:cNvSpPr>
          <p:nvPr>
            <p:ph type="ctrTitle"/>
          </p:nvPr>
        </p:nvSpPr>
        <p:spPr>
          <a:xfrm>
            <a:off x="685800" y="1721450"/>
            <a:ext cx="7772400" cy="2239418"/>
          </a:xfrm>
        </p:spPr>
        <p:txBody>
          <a:bodyPr>
            <a:normAutofit/>
          </a:bodyPr>
          <a:lstStyle/>
          <a:p>
            <a:r>
              <a:rPr lang="en-US" sz="4000" b="1" dirty="0">
                <a:latin typeface="MetaNormal-Roman"/>
                <a:cs typeface="MetaNormal-Roman"/>
              </a:rPr>
              <a:t>Customs control on e-commerce</a:t>
            </a:r>
            <a:endParaRPr lang="de-DE" sz="4000" b="1" dirty="0">
              <a:latin typeface="MetaNormal-Roman"/>
              <a:cs typeface="MetaNormal-Roman"/>
            </a:endParaRPr>
          </a:p>
        </p:txBody>
      </p:sp>
      <p:pic>
        <p:nvPicPr>
          <p:cNvPr id="5" name="Grafik 4" descr="Ein Bild, das Text, Schrift, Screenshot, weiß enthält.&#10;&#10;Automatisch generierte Beschreibung">
            <a:extLst>
              <a:ext uri="{FF2B5EF4-FFF2-40B4-BE49-F238E27FC236}">
                <a16:creationId xmlns:a16="http://schemas.microsoft.com/office/drawing/2014/main" id="{6C4B19D1-FD3A-B48D-341A-D4326981E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18" y="188789"/>
            <a:ext cx="2844800" cy="876300"/>
          </a:xfrm>
          <a:prstGeom prst="rect">
            <a:avLst/>
          </a:prstGeom>
        </p:spPr>
      </p:pic>
    </p:spTree>
    <p:extLst>
      <p:ext uri="{BB962C8B-B14F-4D97-AF65-F5344CB8AC3E}">
        <p14:creationId xmlns:p14="http://schemas.microsoft.com/office/powerpoint/2010/main" val="153011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6D86A-496E-0C55-E0F8-0B9210D88C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3C7478-F615-E65B-FB4D-A4546D3B3DF8}"/>
              </a:ext>
            </a:extLst>
          </p:cNvPr>
          <p:cNvSpPr>
            <a:spLocks noGrp="1"/>
          </p:cNvSpPr>
          <p:nvPr>
            <p:ph type="ctrTitle"/>
          </p:nvPr>
        </p:nvSpPr>
        <p:spPr/>
        <p:txBody>
          <a:bodyPr>
            <a:normAutofit/>
          </a:bodyPr>
          <a:lstStyle/>
          <a:p>
            <a:r>
              <a:rPr lang="de-DE" sz="4000" dirty="0"/>
              <a:t>Challenges in </a:t>
            </a:r>
            <a:r>
              <a:rPr lang="de-DE" sz="4000" dirty="0" err="1"/>
              <a:t>e-commerce</a:t>
            </a:r>
            <a:endParaRPr lang="de-DE" sz="4000" dirty="0"/>
          </a:p>
        </p:txBody>
      </p:sp>
      <p:sp>
        <p:nvSpPr>
          <p:cNvPr id="3" name="Rectangle 1">
            <a:extLst>
              <a:ext uri="{FF2B5EF4-FFF2-40B4-BE49-F238E27FC236}">
                <a16:creationId xmlns:a16="http://schemas.microsoft.com/office/drawing/2014/main" id="{DE963B93-8644-3C1E-E189-E2BE65FD518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764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FD5ED-0753-D1E3-AB41-2AB852E0919A}"/>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EE70FC7E-8385-7B70-2BE2-E1C3D176660C}"/>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Challenges in </a:t>
            </a:r>
            <a:r>
              <a:rPr lang="de-DE" sz="2000" dirty="0" err="1"/>
              <a:t>e-commerce</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ADAB22A5-8F4E-55FD-611B-2E0C3DD9CCEB}"/>
              </a:ext>
            </a:extLst>
          </p:cNvPr>
          <p:cNvSpPr/>
          <p:nvPr/>
        </p:nvSpPr>
        <p:spPr>
          <a:xfrm>
            <a:off x="485774" y="994489"/>
            <a:ext cx="7990523" cy="4524315"/>
          </a:xfrm>
          <a:prstGeom prst="rect">
            <a:avLst/>
          </a:prstGeom>
        </p:spPr>
        <p:txBody>
          <a:bodyPr wrap="square">
            <a:spAutoFit/>
          </a:bodyPr>
          <a:lstStyle/>
          <a:p>
            <a:pPr marL="342900" indent="-342900">
              <a:buFontTx/>
              <a:buAutoNum type="arabicPeriod"/>
            </a:pPr>
            <a:r>
              <a:rPr lang="en-US" b="1" dirty="0"/>
              <a:t>Many different actors </a:t>
            </a:r>
            <a:r>
              <a:rPr lang="en-US" dirty="0"/>
              <a:t>are involved in e-commerce, making the supply chain </a:t>
            </a:r>
            <a:r>
              <a:rPr lang="de-DE" dirty="0"/>
              <a:t>non-transparent</a:t>
            </a:r>
            <a:r>
              <a:rPr lang="en-US" dirty="0"/>
              <a:t>.</a:t>
            </a:r>
          </a:p>
          <a:p>
            <a:endParaRPr lang="en-US" dirty="0"/>
          </a:p>
          <a:p>
            <a:pPr marL="285750" indent="-285750">
              <a:buFont typeface="Wingdings" panose="05000000000000000000" pitchFamily="2" charset="2"/>
              <a:buChar char="à"/>
            </a:pPr>
            <a:r>
              <a:rPr lang="en-US" dirty="0">
                <a:sym typeface="Wingdings" panose="05000000000000000000" pitchFamily="2" charset="2"/>
              </a:rPr>
              <a:t>Some economic operators are not based in the EU, which makes implementation and enforcement difficult.</a:t>
            </a:r>
          </a:p>
          <a:p>
            <a:pPr marL="285750" indent="-285750">
              <a:buFont typeface="Wingdings" panose="05000000000000000000" pitchFamily="2" charset="2"/>
              <a:buChar char="à"/>
            </a:pPr>
            <a:r>
              <a:rPr lang="en-US" dirty="0"/>
              <a:t>Since 2021, </a:t>
            </a:r>
            <a:r>
              <a:rPr lang="en-US" b="1" dirty="0"/>
              <a:t>online marketplaces</a:t>
            </a:r>
            <a:r>
              <a:rPr lang="en-US" dirty="0"/>
              <a:t> (e.g., Amazon, eBay) </a:t>
            </a:r>
            <a:r>
              <a:rPr lang="en-US" b="1" dirty="0"/>
              <a:t>can be held liable</a:t>
            </a:r>
            <a:r>
              <a:rPr lang="en-US" dirty="0"/>
              <a:t> for the collection and remittance of VAT within the EU.</a:t>
            </a:r>
          </a:p>
          <a:p>
            <a:endParaRPr lang="de-DE" dirty="0"/>
          </a:p>
          <a:p>
            <a:pPr marL="342900" indent="-342900">
              <a:buFont typeface="+mj-lt"/>
              <a:buAutoNum type="arabicPeriod" startAt="2"/>
            </a:pPr>
            <a:r>
              <a:rPr lang="en-US" b="1" dirty="0"/>
              <a:t>Assumption of customs clearance by postal, courier, and express services</a:t>
            </a:r>
          </a:p>
          <a:p>
            <a:endParaRPr lang="en-US" dirty="0"/>
          </a:p>
          <a:p>
            <a:pPr marL="285750" indent="-285750">
              <a:buFont typeface="Wingdings" panose="05000000000000000000" pitchFamily="2" charset="2"/>
              <a:buChar char="à"/>
            </a:pPr>
            <a:r>
              <a:rPr lang="en-US" dirty="0"/>
              <a:t>This simplifies e-commerce for end consumers but makes it more complex for traders. </a:t>
            </a:r>
          </a:p>
          <a:p>
            <a:pPr marL="285750" indent="-285750">
              <a:buFont typeface="Wingdings" panose="05000000000000000000" pitchFamily="2" charset="2"/>
              <a:buChar char="à"/>
            </a:pPr>
            <a:r>
              <a:rPr lang="en-US" dirty="0"/>
              <a:t>Traders must declare the customs value, tariff classification, and origin of goods correctly.</a:t>
            </a:r>
          </a:p>
          <a:p>
            <a:endParaRPr lang="en-US" dirty="0"/>
          </a:p>
          <a:p>
            <a:endParaRPr lang="en-US" dirty="0"/>
          </a:p>
        </p:txBody>
      </p:sp>
    </p:spTree>
    <p:extLst>
      <p:ext uri="{BB962C8B-B14F-4D97-AF65-F5344CB8AC3E}">
        <p14:creationId xmlns:p14="http://schemas.microsoft.com/office/powerpoint/2010/main" val="1329535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EC1D5-477E-7057-5928-4CB435CC4B49}"/>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332CD367-29C9-94EE-5E03-715A24B41F1D}"/>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Challenges in </a:t>
            </a:r>
            <a:r>
              <a:rPr lang="de-DE" sz="2000" dirty="0" err="1"/>
              <a:t>e-commerce</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E25B7546-12E5-BE33-1C70-8D8E64A02DB7}"/>
              </a:ext>
            </a:extLst>
          </p:cNvPr>
          <p:cNvSpPr/>
          <p:nvPr/>
        </p:nvSpPr>
        <p:spPr>
          <a:xfrm>
            <a:off x="485774" y="994489"/>
            <a:ext cx="7990523" cy="2585323"/>
          </a:xfrm>
          <a:prstGeom prst="rect">
            <a:avLst/>
          </a:prstGeom>
        </p:spPr>
        <p:txBody>
          <a:bodyPr wrap="square">
            <a:spAutoFit/>
          </a:bodyPr>
          <a:lstStyle/>
          <a:p>
            <a:pPr marL="342900" indent="-342900">
              <a:buFont typeface="+mj-lt"/>
              <a:buAutoNum type="arabicPeriod" startAt="3"/>
            </a:pPr>
            <a:r>
              <a:rPr lang="en-US" b="1" dirty="0"/>
              <a:t>Control of shipments by customs authorities</a:t>
            </a:r>
          </a:p>
          <a:p>
            <a:endParaRPr lang="en-US" dirty="0"/>
          </a:p>
          <a:p>
            <a:pPr marL="285750" indent="-285750">
              <a:buFont typeface="Wingdings" panose="05000000000000000000" pitchFamily="2" charset="2"/>
              <a:buChar char="à"/>
            </a:pPr>
            <a:r>
              <a:rPr lang="en-US" dirty="0"/>
              <a:t>Customs authorities must process and inspect a massive volume of low-value shipments.</a:t>
            </a:r>
          </a:p>
          <a:p>
            <a:pPr marL="285750" indent="-285750">
              <a:buFont typeface="Wingdings" panose="05000000000000000000" pitchFamily="2" charset="2"/>
              <a:buChar char="à"/>
            </a:pPr>
            <a:r>
              <a:rPr lang="en-US" dirty="0"/>
              <a:t>The verification of tariff classification and customs value calculation is often complex.</a:t>
            </a:r>
          </a:p>
          <a:p>
            <a:pPr marL="285750" indent="-285750">
              <a:buFont typeface="Wingdings" panose="05000000000000000000" pitchFamily="2" charset="2"/>
              <a:buChar char="à"/>
            </a:pPr>
            <a:r>
              <a:rPr lang="en-US" dirty="0"/>
              <a:t>Data in customs declarations is frequently incomplete and/or inaccurate.</a:t>
            </a:r>
          </a:p>
          <a:p>
            <a:pPr marL="285750" indent="-285750">
              <a:buFont typeface="Wingdings" panose="05000000000000000000" pitchFamily="2" charset="2"/>
              <a:buChar char="à"/>
            </a:pPr>
            <a:r>
              <a:rPr lang="en-US" dirty="0"/>
              <a:t>In addition, compliance with intellectual property rights, CE marking requirements, and product safety standards must be checked.</a:t>
            </a:r>
          </a:p>
        </p:txBody>
      </p:sp>
    </p:spTree>
    <p:extLst>
      <p:ext uri="{BB962C8B-B14F-4D97-AF65-F5344CB8AC3E}">
        <p14:creationId xmlns:p14="http://schemas.microsoft.com/office/powerpoint/2010/main" val="66557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24DA8-2FFF-3D64-9F60-E66C917714A0}"/>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0C367FFB-381C-4A7F-7AC9-673FCAA4CA07}"/>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Challenges in </a:t>
            </a:r>
            <a:r>
              <a:rPr lang="de-DE" sz="2000" dirty="0" err="1"/>
              <a:t>e-commerce</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A1DD3BC8-D66A-E79C-D747-3666FAF3E758}"/>
              </a:ext>
            </a:extLst>
          </p:cNvPr>
          <p:cNvSpPr/>
          <p:nvPr/>
        </p:nvSpPr>
        <p:spPr>
          <a:xfrm>
            <a:off x="485774" y="994489"/>
            <a:ext cx="8337592" cy="4924425"/>
          </a:xfrm>
          <a:prstGeom prst="rect">
            <a:avLst/>
          </a:prstGeom>
        </p:spPr>
        <p:txBody>
          <a:bodyPr wrap="square">
            <a:spAutoFit/>
          </a:bodyPr>
          <a:lstStyle/>
          <a:p>
            <a:r>
              <a:rPr lang="en-US" sz="1600" b="1" dirty="0"/>
              <a:t>Challenges and risks for Customs Authorities</a:t>
            </a:r>
          </a:p>
          <a:p>
            <a:endParaRPr lang="en-US" sz="1600" dirty="0"/>
          </a:p>
          <a:p>
            <a:pPr marL="285750" indent="-285750">
              <a:buFont typeface="Wingdings" panose="05000000000000000000" pitchFamily="2" charset="2"/>
              <a:buChar char="§"/>
            </a:pPr>
            <a:r>
              <a:rPr lang="en-US" sz="1600" b="1" dirty="0"/>
              <a:t>Overload due to parcel flood:</a:t>
            </a:r>
            <a:r>
              <a:rPr lang="en-US" sz="1600" dirty="0"/>
              <a:t> </a:t>
            </a:r>
          </a:p>
          <a:p>
            <a:r>
              <a:rPr lang="en-US" sz="1600" dirty="0"/>
              <a:t>	Millions of low-value shipments per day → physical inspections are hardly possible</a:t>
            </a:r>
          </a:p>
          <a:p>
            <a:endParaRPr lang="en-US" sz="1600" dirty="0"/>
          </a:p>
          <a:p>
            <a:pPr marL="285750" indent="-285750">
              <a:buFont typeface="Wingdings" panose="05000000000000000000" pitchFamily="2" charset="2"/>
              <a:buChar char="§"/>
            </a:pPr>
            <a:r>
              <a:rPr lang="en-US" sz="1600" b="1" dirty="0"/>
              <a:t>Data quality:</a:t>
            </a:r>
            <a:r>
              <a:rPr lang="en-US" sz="1600" dirty="0"/>
              <a:t> </a:t>
            </a:r>
          </a:p>
          <a:p>
            <a:pPr lvl="1"/>
            <a:r>
              <a:rPr lang="en-US" sz="1600" dirty="0"/>
              <a:t>Incomplete or incorrect electronic pre-declarations complicate risk analysis.</a:t>
            </a:r>
          </a:p>
          <a:p>
            <a:pPr lvl="1"/>
            <a:endParaRPr lang="en-US" sz="1600" dirty="0"/>
          </a:p>
          <a:p>
            <a:pPr marL="285750" indent="-285750">
              <a:buFont typeface="Wingdings" panose="05000000000000000000" pitchFamily="2" charset="2"/>
              <a:buChar char="§"/>
            </a:pPr>
            <a:r>
              <a:rPr lang="en-US" sz="1600" b="1" dirty="0"/>
              <a:t>Staff shortages:</a:t>
            </a:r>
            <a:r>
              <a:rPr lang="en-US" sz="1600" dirty="0"/>
              <a:t> </a:t>
            </a:r>
          </a:p>
          <a:p>
            <a:pPr lvl="1"/>
            <a:r>
              <a:rPr lang="en-US" sz="1600" dirty="0"/>
              <a:t>Increasing demands with limited resources.</a:t>
            </a:r>
          </a:p>
          <a:p>
            <a:pPr lvl="1"/>
            <a:endParaRPr lang="en-US" sz="1600" dirty="0"/>
          </a:p>
          <a:p>
            <a:pPr marL="285750" indent="-285750">
              <a:buFont typeface="Wingdings" panose="05000000000000000000" pitchFamily="2" charset="2"/>
              <a:buChar char="§"/>
            </a:pPr>
            <a:r>
              <a:rPr lang="en-US" sz="1600" b="1" dirty="0"/>
              <a:t>Technological dependency:</a:t>
            </a:r>
            <a:r>
              <a:rPr lang="en-US" sz="1600" dirty="0"/>
              <a:t> </a:t>
            </a:r>
          </a:p>
          <a:p>
            <a:pPr lvl="1"/>
            <a:r>
              <a:rPr lang="en-US" sz="1600" dirty="0"/>
              <a:t>High requirements for IT systems (ICS2, risk analysis, automation).</a:t>
            </a:r>
          </a:p>
          <a:p>
            <a:pPr lvl="1"/>
            <a:endParaRPr lang="en-US" sz="1600" dirty="0"/>
          </a:p>
          <a:p>
            <a:pPr marL="285750" indent="-285750">
              <a:buFont typeface="Wingdings" panose="05000000000000000000" pitchFamily="2" charset="2"/>
              <a:buChar char="§"/>
            </a:pPr>
            <a:r>
              <a:rPr lang="en-US" sz="1600" b="1" dirty="0"/>
              <a:t>Illegal trade flows:</a:t>
            </a:r>
            <a:r>
              <a:rPr lang="en-US" sz="1600" dirty="0"/>
              <a:t> </a:t>
            </a:r>
          </a:p>
          <a:p>
            <a:pPr lvl="1"/>
            <a:r>
              <a:rPr lang="en-US" sz="1600" dirty="0"/>
              <a:t>Risk that narcotics, counterfeits, or unsafe products remain undetected.</a:t>
            </a:r>
          </a:p>
          <a:p>
            <a:pPr lvl="1"/>
            <a:endParaRPr lang="en-US" sz="1600" dirty="0"/>
          </a:p>
          <a:p>
            <a:pPr marL="285750" indent="-285750">
              <a:buFont typeface="Wingdings" panose="05000000000000000000" pitchFamily="2" charset="2"/>
              <a:buChar char="§"/>
            </a:pPr>
            <a:r>
              <a:rPr lang="en-US" sz="1600" b="1" dirty="0"/>
              <a:t>Loss of public confidence:</a:t>
            </a:r>
            <a:r>
              <a:rPr lang="en-US" sz="1600" dirty="0"/>
              <a:t> </a:t>
            </a:r>
          </a:p>
          <a:p>
            <a:pPr lvl="1"/>
            <a:r>
              <a:rPr lang="en-US" sz="1600" dirty="0"/>
              <a:t>If citizens perceive that fraud can take place “unchecked.”</a:t>
            </a:r>
          </a:p>
        </p:txBody>
      </p:sp>
    </p:spTree>
    <p:extLst>
      <p:ext uri="{BB962C8B-B14F-4D97-AF65-F5344CB8AC3E}">
        <p14:creationId xmlns:p14="http://schemas.microsoft.com/office/powerpoint/2010/main" val="292230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86AF-1BEE-3329-3E1D-B976FF7B7899}"/>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83F1528D-E42A-1BBD-01BD-0A9D2D13C89F}"/>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Challenges in </a:t>
            </a:r>
            <a:r>
              <a:rPr lang="de-DE" sz="2000" dirty="0" err="1"/>
              <a:t>e-commerce</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0E6EBD0C-31A7-A134-074E-CD0D2D532CB2}"/>
              </a:ext>
            </a:extLst>
          </p:cNvPr>
          <p:cNvSpPr/>
          <p:nvPr/>
        </p:nvSpPr>
        <p:spPr>
          <a:xfrm>
            <a:off x="485774" y="994489"/>
            <a:ext cx="8396969" cy="5416868"/>
          </a:xfrm>
          <a:prstGeom prst="rect">
            <a:avLst/>
          </a:prstGeom>
        </p:spPr>
        <p:txBody>
          <a:bodyPr wrap="square">
            <a:spAutoFit/>
          </a:bodyPr>
          <a:lstStyle/>
          <a:p>
            <a:r>
              <a:rPr lang="en-US" sz="1600" b="1" dirty="0"/>
              <a:t>Challenges and risks for the European Union</a:t>
            </a:r>
          </a:p>
          <a:p>
            <a:endParaRPr lang="en-US" sz="1600" dirty="0"/>
          </a:p>
          <a:p>
            <a:pPr marL="285750" indent="-285750">
              <a:buFont typeface="Wingdings" panose="05000000000000000000" pitchFamily="2" charset="2"/>
              <a:buChar char="§"/>
            </a:pPr>
            <a:r>
              <a:rPr lang="en-US" sz="1600" b="1" dirty="0"/>
              <a:t>Tax losses:</a:t>
            </a:r>
            <a:r>
              <a:rPr lang="en-US" sz="1600" dirty="0"/>
              <a:t> </a:t>
            </a:r>
          </a:p>
          <a:p>
            <a:r>
              <a:rPr lang="en-US" sz="1600" dirty="0"/>
              <a:t>	Due to VAT fraud, under-invoicing, and missing declarations</a:t>
            </a:r>
          </a:p>
          <a:p>
            <a:endParaRPr lang="en-US" sz="1600" dirty="0"/>
          </a:p>
          <a:p>
            <a:pPr marL="285750" indent="-285750">
              <a:buFont typeface="Wingdings" panose="05000000000000000000" pitchFamily="2" charset="2"/>
              <a:buChar char="§"/>
            </a:pPr>
            <a:r>
              <a:rPr lang="en-US" sz="1600" b="1" dirty="0"/>
              <a:t>Economic distortion of competition:</a:t>
            </a:r>
            <a:r>
              <a:rPr lang="en-US" sz="1600" dirty="0"/>
              <a:t> </a:t>
            </a:r>
          </a:p>
          <a:p>
            <a:pPr lvl="1"/>
            <a:r>
              <a:rPr lang="en-US" sz="1600" dirty="0"/>
              <a:t>EU traders must comply with proper taxation, whereas third-country traders often do not → unfair competition</a:t>
            </a:r>
          </a:p>
          <a:p>
            <a:pPr lvl="1"/>
            <a:endParaRPr lang="en-US" sz="1600" dirty="0"/>
          </a:p>
          <a:p>
            <a:pPr marL="285750" indent="-285750">
              <a:buFont typeface="Wingdings" panose="05000000000000000000" pitchFamily="2" charset="2"/>
              <a:buChar char="§"/>
            </a:pPr>
            <a:r>
              <a:rPr lang="en-US" sz="1600" b="1" dirty="0"/>
              <a:t>Product safety &amp; consumer protection:</a:t>
            </a:r>
          </a:p>
          <a:p>
            <a:r>
              <a:rPr lang="en-US" sz="1600" b="1" dirty="0"/>
              <a:t>	</a:t>
            </a:r>
            <a:r>
              <a:rPr lang="en-US" sz="1600" dirty="0"/>
              <a:t>Unsafe goods may destabilize the internal market</a:t>
            </a:r>
          </a:p>
          <a:p>
            <a:endParaRPr lang="en-US" sz="1600" dirty="0"/>
          </a:p>
          <a:p>
            <a:pPr marL="285750" indent="-285750">
              <a:buFont typeface="Wingdings" panose="05000000000000000000" pitchFamily="2" charset="2"/>
              <a:buChar char="§"/>
            </a:pPr>
            <a:r>
              <a:rPr lang="en-US" sz="1600" b="1" dirty="0"/>
              <a:t>Loss of reputation and credibility:</a:t>
            </a:r>
            <a:r>
              <a:rPr lang="en-US" sz="1600" dirty="0"/>
              <a:t> </a:t>
            </a:r>
          </a:p>
          <a:p>
            <a:pPr lvl="1"/>
            <a:r>
              <a:rPr lang="en-US" sz="1600" dirty="0"/>
              <a:t>If EU rules are not effectively enforced</a:t>
            </a:r>
          </a:p>
          <a:p>
            <a:pPr lvl="1"/>
            <a:endParaRPr lang="en-US" sz="1600" dirty="0"/>
          </a:p>
          <a:p>
            <a:pPr marL="285750" indent="-285750">
              <a:buFont typeface="Wingdings" panose="05000000000000000000" pitchFamily="2" charset="2"/>
              <a:buChar char="§"/>
            </a:pPr>
            <a:r>
              <a:rPr lang="en-US" sz="1600" b="1" dirty="0"/>
              <a:t>Dependence on platforms:</a:t>
            </a:r>
            <a:r>
              <a:rPr lang="en-US" sz="1600" dirty="0"/>
              <a:t> </a:t>
            </a:r>
          </a:p>
          <a:p>
            <a:pPr lvl="1"/>
            <a:r>
              <a:rPr lang="en-US" sz="1600" dirty="0"/>
              <a:t>Amazon, AliExpress &amp; others de facto assume tax and customs functions → regulatory challenge</a:t>
            </a:r>
          </a:p>
          <a:p>
            <a:pPr lvl="1"/>
            <a:endParaRPr lang="en-US" sz="1600" dirty="0"/>
          </a:p>
          <a:p>
            <a:pPr marL="285750" indent="-285750">
              <a:buFont typeface="Wingdings" panose="05000000000000000000" pitchFamily="2" charset="2"/>
              <a:buChar char="§"/>
            </a:pPr>
            <a:r>
              <a:rPr lang="en-US" sz="1600" b="1" dirty="0" err="1"/>
              <a:t>Organised</a:t>
            </a:r>
            <a:r>
              <a:rPr lang="en-US" sz="1600" b="1" dirty="0"/>
              <a:t> crime:</a:t>
            </a:r>
            <a:r>
              <a:rPr lang="en-US" sz="1600" dirty="0"/>
              <a:t> E-commerce as an entry point for systematic fraud (e.g. VAT carousel fraud, counterfeit networks)</a:t>
            </a:r>
          </a:p>
        </p:txBody>
      </p:sp>
    </p:spTree>
    <p:extLst>
      <p:ext uri="{BB962C8B-B14F-4D97-AF65-F5344CB8AC3E}">
        <p14:creationId xmlns:p14="http://schemas.microsoft.com/office/powerpoint/2010/main" val="61790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8AADE-E928-AC4B-1C18-71560E9843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A9BF4E-F796-3011-DE3B-0042E063A82B}"/>
              </a:ext>
            </a:extLst>
          </p:cNvPr>
          <p:cNvSpPr>
            <a:spLocks noGrp="1"/>
          </p:cNvSpPr>
          <p:nvPr>
            <p:ph type="ctrTitle"/>
          </p:nvPr>
        </p:nvSpPr>
        <p:spPr/>
        <p:txBody>
          <a:bodyPr>
            <a:normAutofit/>
          </a:bodyPr>
          <a:lstStyle/>
          <a:p>
            <a:r>
              <a:rPr lang="de-DE" sz="2800" dirty="0"/>
              <a:t>Challenges in </a:t>
            </a:r>
            <a:r>
              <a:rPr lang="de-DE" sz="2800" dirty="0" err="1"/>
              <a:t>combating</a:t>
            </a:r>
            <a:r>
              <a:rPr lang="de-DE" sz="2800" dirty="0"/>
              <a:t> </a:t>
            </a:r>
            <a:r>
              <a:rPr lang="de-DE" sz="2800" dirty="0" err="1"/>
              <a:t>undervaluation</a:t>
            </a:r>
            <a:r>
              <a:rPr lang="de-DE" sz="2800" dirty="0"/>
              <a:t> </a:t>
            </a:r>
            <a:br>
              <a:rPr lang="de-DE" sz="2800" dirty="0"/>
            </a:br>
            <a:r>
              <a:rPr lang="de-DE" sz="2800" dirty="0"/>
              <a:t>in </a:t>
            </a:r>
            <a:r>
              <a:rPr lang="de-DE" sz="2800" dirty="0" err="1"/>
              <a:t>e-commerce</a:t>
            </a:r>
            <a:endParaRPr lang="de-DE" sz="2800" dirty="0"/>
          </a:p>
        </p:txBody>
      </p:sp>
      <p:sp>
        <p:nvSpPr>
          <p:cNvPr id="3" name="Rectangle 1">
            <a:extLst>
              <a:ext uri="{FF2B5EF4-FFF2-40B4-BE49-F238E27FC236}">
                <a16:creationId xmlns:a16="http://schemas.microsoft.com/office/drawing/2014/main" id="{408A7520-457A-1A44-4F9B-54E7A44BDF9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363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46E84-DE04-7A13-70BB-09F8C793A014}"/>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CB90E647-BAE8-F06E-0B35-80393BFBE46D}"/>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Challenges in </a:t>
            </a:r>
            <a:r>
              <a:rPr lang="de-DE" sz="2000" dirty="0" err="1"/>
              <a:t>combating</a:t>
            </a:r>
            <a:r>
              <a:rPr lang="de-DE" sz="2000" dirty="0"/>
              <a:t> </a:t>
            </a:r>
            <a:r>
              <a:rPr lang="de-DE" sz="2000" dirty="0" err="1"/>
              <a:t>undervaluation</a:t>
            </a:r>
            <a:r>
              <a:rPr lang="de-DE" sz="2000" dirty="0"/>
              <a:t> in </a:t>
            </a:r>
            <a:r>
              <a:rPr lang="de-DE" sz="2000" dirty="0" err="1"/>
              <a:t>e-commerce</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F7734A4F-0B8B-3854-CF5F-B60FB7FCDCE9}"/>
              </a:ext>
            </a:extLst>
          </p:cNvPr>
          <p:cNvSpPr/>
          <p:nvPr/>
        </p:nvSpPr>
        <p:spPr>
          <a:xfrm>
            <a:off x="485774" y="994489"/>
            <a:ext cx="7990523" cy="2862322"/>
          </a:xfrm>
          <a:prstGeom prst="rect">
            <a:avLst/>
          </a:prstGeom>
        </p:spPr>
        <p:txBody>
          <a:bodyPr wrap="square">
            <a:spAutoFit/>
          </a:bodyPr>
          <a:lstStyle/>
          <a:p>
            <a:pPr marL="285750" indent="-285750">
              <a:buFont typeface="Wingdings" panose="05000000000000000000" pitchFamily="2" charset="2"/>
              <a:buChar char="§"/>
            </a:pPr>
            <a:r>
              <a:rPr lang="en-US" b="1" dirty="0"/>
              <a:t>Differentiation </a:t>
            </a:r>
            <a:br>
              <a:rPr lang="en-US" b="1" dirty="0"/>
            </a:br>
            <a:r>
              <a:rPr lang="en-US" b="1" dirty="0"/>
              <a:t>between challenges in e-commerce and in combating undervaluation</a:t>
            </a:r>
          </a:p>
          <a:p>
            <a:pPr marL="285750" indent="-285750">
              <a:buFont typeface="Wingdings" panose="05000000000000000000" pitchFamily="2" charset="2"/>
              <a:buChar char="§"/>
            </a:pPr>
            <a:endParaRPr lang="en-US" b="1" dirty="0"/>
          </a:p>
          <a:p>
            <a:pPr marL="285750" indent="-285750">
              <a:buFont typeface="Wingdings" panose="05000000000000000000" pitchFamily="2" charset="2"/>
              <a:buChar char="§"/>
            </a:pPr>
            <a:r>
              <a:rPr lang="en-US" b="1" dirty="0"/>
              <a:t>Challenges in customs clearance in e-commerce </a:t>
            </a:r>
            <a:r>
              <a:rPr lang="en-US" dirty="0"/>
              <a:t>= operational difficulties </a:t>
            </a:r>
            <a:br>
              <a:rPr lang="en-US" dirty="0"/>
            </a:br>
            <a:r>
              <a:rPr lang="en-US" dirty="0"/>
              <a:t>→ high shipment volumes, data quality, IT dependency, staff shortages</a:t>
            </a:r>
          </a:p>
          <a:p>
            <a:endParaRPr lang="en-US" dirty="0"/>
          </a:p>
          <a:p>
            <a:pPr marL="285750" indent="-285750">
              <a:buFont typeface="Wingdings" panose="05000000000000000000" pitchFamily="2" charset="2"/>
              <a:buChar char="§"/>
            </a:pPr>
            <a:r>
              <a:rPr lang="en-US" b="1" dirty="0"/>
              <a:t>Challenges in undervaluation </a:t>
            </a:r>
            <a:r>
              <a:rPr lang="en-US" dirty="0"/>
              <a:t>= Specific fraud pattern </a:t>
            </a:r>
            <a:br>
              <a:rPr lang="en-US" dirty="0"/>
            </a:br>
            <a:r>
              <a:rPr lang="en-US" dirty="0"/>
              <a:t>→ intentionally false value declarations, difficult to prove, direct tax losses and distortion of competition</a:t>
            </a:r>
          </a:p>
          <a:p>
            <a:endParaRPr lang="en-US" dirty="0"/>
          </a:p>
        </p:txBody>
      </p:sp>
    </p:spTree>
    <p:extLst>
      <p:ext uri="{BB962C8B-B14F-4D97-AF65-F5344CB8AC3E}">
        <p14:creationId xmlns:p14="http://schemas.microsoft.com/office/powerpoint/2010/main" val="69911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DB7B-CA8F-4216-CBA5-A7A3652B2596}"/>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4C7073FD-4CC3-EB4C-0CB6-809ACB6D9274}"/>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Challenges in </a:t>
            </a:r>
            <a:r>
              <a:rPr lang="de-DE" sz="2000" dirty="0" err="1"/>
              <a:t>combating</a:t>
            </a:r>
            <a:r>
              <a:rPr lang="de-DE" sz="2000" dirty="0"/>
              <a:t> </a:t>
            </a:r>
            <a:r>
              <a:rPr lang="de-DE" sz="2000" dirty="0" err="1"/>
              <a:t>undervaluation</a:t>
            </a:r>
            <a:r>
              <a:rPr lang="de-DE" sz="2000" dirty="0"/>
              <a:t> in </a:t>
            </a:r>
            <a:r>
              <a:rPr lang="de-DE" sz="2000" dirty="0" err="1"/>
              <a:t>e-commerce</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580C0DDE-1686-3058-961E-E960AAE9762D}"/>
              </a:ext>
            </a:extLst>
          </p:cNvPr>
          <p:cNvSpPr/>
          <p:nvPr/>
        </p:nvSpPr>
        <p:spPr>
          <a:xfrm>
            <a:off x="485774" y="994489"/>
            <a:ext cx="7990523" cy="4770537"/>
          </a:xfrm>
          <a:prstGeom prst="rect">
            <a:avLst/>
          </a:prstGeom>
        </p:spPr>
        <p:txBody>
          <a:bodyPr wrap="square">
            <a:spAutoFit/>
          </a:bodyPr>
          <a:lstStyle/>
          <a:p>
            <a:pPr marL="285750" indent="-285750">
              <a:buFont typeface="Wingdings" panose="05000000000000000000" pitchFamily="2" charset="2"/>
              <a:buChar char="§"/>
            </a:pPr>
            <a:r>
              <a:rPr lang="en-US" sz="1600" b="1" dirty="0"/>
              <a:t>Key Challenges:</a:t>
            </a:r>
          </a:p>
          <a:p>
            <a:pPr marL="742950" lvl="1" indent="-285750">
              <a:buFont typeface="Arial" panose="020B0604020202020204" pitchFamily="34" charset="0"/>
              <a:buChar char="•"/>
            </a:pPr>
            <a:r>
              <a:rPr lang="en-US" sz="1600" b="1" dirty="0"/>
              <a:t>Artificially low value declarations:</a:t>
            </a:r>
            <a:r>
              <a:rPr lang="en-US" sz="1600" dirty="0"/>
              <a:t> </a:t>
            </a:r>
            <a:br>
              <a:rPr lang="en-US" sz="1600" dirty="0"/>
            </a:br>
            <a:r>
              <a:rPr lang="en-US" sz="1600" dirty="0"/>
              <a:t>Intentional undervaluation to avoid duties and VAT</a:t>
            </a:r>
          </a:p>
          <a:p>
            <a:pPr marL="742950" lvl="1" indent="-285750">
              <a:buFont typeface="Arial" panose="020B0604020202020204" pitchFamily="34" charset="0"/>
              <a:buChar char="•"/>
            </a:pPr>
            <a:r>
              <a:rPr lang="en-US" sz="1600" b="1" dirty="0"/>
              <a:t>Incorrect tariff classification:</a:t>
            </a:r>
            <a:r>
              <a:rPr lang="en-US" sz="1600" dirty="0"/>
              <a:t> </a:t>
            </a:r>
            <a:br>
              <a:rPr lang="en-US" sz="1600" dirty="0"/>
            </a:br>
            <a:r>
              <a:rPr lang="en-US" sz="1600" dirty="0"/>
              <a:t>Goods are deliberately misclassified to reduce charges</a:t>
            </a:r>
          </a:p>
          <a:p>
            <a:pPr marL="742950" lvl="1" indent="-285750">
              <a:buFont typeface="Arial" panose="020B0604020202020204" pitchFamily="34" charset="0"/>
              <a:buChar char="•"/>
            </a:pPr>
            <a:r>
              <a:rPr lang="en-US" sz="1600" b="1" dirty="0"/>
              <a:t>Complex supply chains:</a:t>
            </a:r>
            <a:r>
              <a:rPr lang="en-US" sz="1600" dirty="0"/>
              <a:t> </a:t>
            </a:r>
            <a:br>
              <a:rPr lang="en-US" sz="1600" dirty="0"/>
            </a:br>
            <a:r>
              <a:rPr lang="en-US" sz="1600" dirty="0"/>
              <a:t>Complicate the verification of actual transaction values and the enforcement of penalties</a:t>
            </a:r>
          </a:p>
          <a:p>
            <a:pPr marL="742950" lvl="1" indent="-285750">
              <a:buFont typeface="Arial" panose="020B0604020202020204" pitchFamily="34" charset="0"/>
              <a:buChar char="•"/>
            </a:pPr>
            <a:r>
              <a:rPr lang="en-US" sz="1600" b="1" dirty="0"/>
              <a:t>Limited data transparency:</a:t>
            </a:r>
            <a:r>
              <a:rPr lang="en-US" sz="1600" dirty="0"/>
              <a:t> </a:t>
            </a:r>
            <a:br>
              <a:rPr lang="en-US" sz="1600" dirty="0"/>
            </a:br>
            <a:r>
              <a:rPr lang="en-US" sz="1600" dirty="0"/>
              <a:t>Lack of information hinders risk analysis and effective controls</a:t>
            </a:r>
          </a:p>
          <a:p>
            <a:pPr marL="742950" lvl="1" indent="-285750">
              <a:buFont typeface="Arial" panose="020B0604020202020204" pitchFamily="34" charset="0"/>
              <a:buChar char="•"/>
            </a:pPr>
            <a:r>
              <a:rPr lang="en-US" sz="1600" b="1" dirty="0"/>
              <a:t>Control gaps:</a:t>
            </a:r>
            <a:r>
              <a:rPr lang="en-US" sz="1600" dirty="0"/>
              <a:t> IT systems often cannot automatically detect systematic undervaluation</a:t>
            </a:r>
          </a:p>
          <a:p>
            <a:pPr lvl="1"/>
            <a:endParaRPr lang="en-US" sz="1600" dirty="0"/>
          </a:p>
          <a:p>
            <a:pPr marL="285750" indent="-285750">
              <a:buFont typeface="Wingdings" panose="05000000000000000000" pitchFamily="2" charset="2"/>
              <a:buChar char="§"/>
            </a:pPr>
            <a:r>
              <a:rPr lang="en-US" sz="1600" b="1" dirty="0"/>
              <a:t>Impacts</a:t>
            </a:r>
          </a:p>
          <a:p>
            <a:pPr marL="742950" lvl="1" indent="-285750">
              <a:buFont typeface="Arial" panose="020B0604020202020204" pitchFamily="34" charset="0"/>
              <a:buChar char="•"/>
            </a:pPr>
            <a:r>
              <a:rPr lang="en-US" sz="1600" b="1" dirty="0"/>
              <a:t>Significant tax losses</a:t>
            </a:r>
            <a:r>
              <a:rPr lang="en-US" sz="1600" dirty="0"/>
              <a:t> (duties + VAT)</a:t>
            </a:r>
          </a:p>
          <a:p>
            <a:pPr marL="742950" lvl="1" indent="-285750">
              <a:buFont typeface="Arial" panose="020B0604020202020204" pitchFamily="34" charset="0"/>
              <a:buChar char="•"/>
            </a:pPr>
            <a:r>
              <a:rPr lang="en-US" sz="1600" b="1" dirty="0"/>
              <a:t>Distortion of competition:</a:t>
            </a:r>
            <a:r>
              <a:rPr lang="en-US" sz="1600" dirty="0"/>
              <a:t> </a:t>
            </a:r>
            <a:br>
              <a:rPr lang="en-US" sz="1600" dirty="0"/>
            </a:br>
            <a:r>
              <a:rPr lang="en-US" sz="1600" dirty="0"/>
              <a:t>Compliant EU traders are placed at a disadvantage</a:t>
            </a:r>
          </a:p>
          <a:p>
            <a:pPr marL="742950" lvl="1" indent="-285750">
              <a:buFont typeface="Arial" panose="020B0604020202020204" pitchFamily="34" charset="0"/>
              <a:buChar char="•"/>
            </a:pPr>
            <a:r>
              <a:rPr lang="en-US" sz="1600" b="1" dirty="0"/>
              <a:t>Loss of trust</a:t>
            </a:r>
            <a:r>
              <a:rPr lang="en-US" sz="1600" dirty="0"/>
              <a:t> in the fairness and credibility of the internal market</a:t>
            </a:r>
          </a:p>
          <a:p>
            <a:pPr marL="742950" lvl="1" indent="-285750">
              <a:buFont typeface="Arial" panose="020B0604020202020204" pitchFamily="34" charset="0"/>
              <a:buChar char="•"/>
            </a:pPr>
            <a:r>
              <a:rPr lang="en-US" sz="1600" b="1" dirty="0"/>
              <a:t>Increased attractiveness for </a:t>
            </a:r>
            <a:r>
              <a:rPr lang="en-US" sz="1600" b="1" dirty="0" err="1"/>
              <a:t>organised</a:t>
            </a:r>
            <a:r>
              <a:rPr lang="en-US" sz="1600" b="1" dirty="0"/>
              <a:t> crime</a:t>
            </a:r>
            <a:r>
              <a:rPr lang="en-US" sz="1600" dirty="0"/>
              <a:t> </a:t>
            </a:r>
            <a:br>
              <a:rPr lang="en-US" sz="1600" dirty="0"/>
            </a:br>
            <a:r>
              <a:rPr lang="en-US" sz="1600" dirty="0"/>
              <a:t>(e.g. systematic undervaluation, VAT carousel fraud)</a:t>
            </a:r>
          </a:p>
        </p:txBody>
      </p:sp>
    </p:spTree>
    <p:extLst>
      <p:ext uri="{BB962C8B-B14F-4D97-AF65-F5344CB8AC3E}">
        <p14:creationId xmlns:p14="http://schemas.microsoft.com/office/powerpoint/2010/main" val="48411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A5B31-E1A8-9A83-FF40-1C787C1C6D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D7F53E-4026-CD09-9855-912884A082B4}"/>
              </a:ext>
            </a:extLst>
          </p:cNvPr>
          <p:cNvSpPr>
            <a:spLocks noGrp="1"/>
          </p:cNvSpPr>
          <p:nvPr>
            <p:ph type="ctrTitle"/>
          </p:nvPr>
        </p:nvSpPr>
        <p:spPr/>
        <p:txBody>
          <a:bodyPr>
            <a:normAutofit/>
          </a:bodyPr>
          <a:lstStyle/>
          <a:p>
            <a:r>
              <a:rPr lang="de-DE" sz="2800" dirty="0" err="1"/>
              <a:t>Sanctioning</a:t>
            </a:r>
            <a:r>
              <a:rPr lang="de-DE" sz="2800" dirty="0"/>
              <a:t> </a:t>
            </a:r>
            <a:r>
              <a:rPr lang="de-DE" sz="2800" dirty="0" err="1"/>
              <a:t>of</a:t>
            </a:r>
            <a:r>
              <a:rPr lang="de-DE" sz="2800" dirty="0"/>
              <a:t> </a:t>
            </a:r>
            <a:r>
              <a:rPr lang="de-DE" sz="2800" dirty="0" err="1"/>
              <a:t>undervaluation</a:t>
            </a:r>
            <a:endParaRPr lang="de-DE" sz="2800" dirty="0"/>
          </a:p>
        </p:txBody>
      </p:sp>
      <p:sp>
        <p:nvSpPr>
          <p:cNvPr id="3" name="Rectangle 1">
            <a:extLst>
              <a:ext uri="{FF2B5EF4-FFF2-40B4-BE49-F238E27FC236}">
                <a16:creationId xmlns:a16="http://schemas.microsoft.com/office/drawing/2014/main" id="{B5AE9666-9ECF-B938-C30B-568DDAD3CDB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9738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FC952-7FA4-7C5C-0136-8562002AF16F}"/>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5826A664-FAD8-D8B2-D920-D623F1ABA457}"/>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Sanctioning</a:t>
            </a:r>
            <a:r>
              <a:rPr lang="de-DE" sz="2000" dirty="0"/>
              <a:t> </a:t>
            </a:r>
            <a:r>
              <a:rPr lang="de-DE" sz="2000" dirty="0" err="1"/>
              <a:t>of</a:t>
            </a:r>
            <a:r>
              <a:rPr lang="de-DE" sz="2000" dirty="0"/>
              <a:t> </a:t>
            </a:r>
            <a:r>
              <a:rPr lang="de-DE" sz="2000" dirty="0" err="1"/>
              <a:t>undervaluation</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C1788AB9-4F73-A747-0BF0-150A292649B4}"/>
              </a:ext>
            </a:extLst>
          </p:cNvPr>
          <p:cNvSpPr/>
          <p:nvPr/>
        </p:nvSpPr>
        <p:spPr>
          <a:xfrm>
            <a:off x="1182169" y="994489"/>
            <a:ext cx="7961832" cy="1785104"/>
          </a:xfrm>
          <a:prstGeom prst="rect">
            <a:avLst/>
          </a:prstGeom>
        </p:spPr>
        <p:txBody>
          <a:bodyPr wrap="square">
            <a:spAutoFit/>
          </a:bodyPr>
          <a:lstStyle/>
          <a:p>
            <a:r>
              <a:rPr lang="de-DE" b="1" dirty="0"/>
              <a:t>SANCTIONING - </a:t>
            </a:r>
            <a:r>
              <a:rPr lang="en-US" b="1" dirty="0"/>
              <a:t>Art. 42 UCC</a:t>
            </a:r>
          </a:p>
          <a:p>
            <a:pPr marL="0" indent="0">
              <a:buNone/>
            </a:pPr>
            <a:endParaRPr lang="en-US" dirty="0"/>
          </a:p>
          <a:p>
            <a:pPr marL="285750" indent="-285750">
              <a:buFont typeface="Wingdings" panose="05000000000000000000" pitchFamily="2" charset="2"/>
              <a:buChar char="à"/>
            </a:pPr>
            <a:r>
              <a:rPr lang="en-US" dirty="0"/>
              <a:t>Each Member State provides for sanctions in the event of infringements of customs legislation.</a:t>
            </a:r>
          </a:p>
          <a:p>
            <a:pPr marL="285750" indent="-285750">
              <a:buFont typeface="Wingdings" panose="05000000000000000000" pitchFamily="2" charset="2"/>
              <a:buChar char="à"/>
            </a:pPr>
            <a:r>
              <a:rPr lang="en-US" dirty="0"/>
              <a:t>As a result, the sanctioning of undervaluation varies between individual Member States.</a:t>
            </a:r>
            <a:endParaRPr lang="de-DE" dirty="0"/>
          </a:p>
        </p:txBody>
      </p:sp>
      <p:sp>
        <p:nvSpPr>
          <p:cNvPr id="2" name="Pfeil nach rechts 1">
            <a:extLst>
              <a:ext uri="{FF2B5EF4-FFF2-40B4-BE49-F238E27FC236}">
                <a16:creationId xmlns:a16="http://schemas.microsoft.com/office/drawing/2014/main" id="{E120ECCC-68CF-1D40-E280-A160BC50AE56}"/>
              </a:ext>
            </a:extLst>
          </p:cNvPr>
          <p:cNvSpPr/>
          <p:nvPr/>
        </p:nvSpPr>
        <p:spPr>
          <a:xfrm>
            <a:off x="178499" y="994489"/>
            <a:ext cx="978408" cy="484632"/>
          </a:xfrm>
          <a:prstGeom prst="rightArrow">
            <a:avLst/>
          </a:prstGeom>
          <a:solidFill>
            <a:schemeClr val="accent3">
              <a:lumMod val="5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Pfeil nach rechts 1">
            <a:extLst>
              <a:ext uri="{FF2B5EF4-FFF2-40B4-BE49-F238E27FC236}">
                <a16:creationId xmlns:a16="http://schemas.microsoft.com/office/drawing/2014/main" id="{E72FAAE4-048D-FC77-34B8-F0F5B8466C53}"/>
              </a:ext>
            </a:extLst>
          </p:cNvPr>
          <p:cNvSpPr/>
          <p:nvPr/>
        </p:nvSpPr>
        <p:spPr>
          <a:xfrm>
            <a:off x="203761" y="3186684"/>
            <a:ext cx="978408" cy="484632"/>
          </a:xfrm>
          <a:prstGeom prst="rightArrow">
            <a:avLst/>
          </a:prstGeom>
          <a:solidFill>
            <a:schemeClr val="accent3">
              <a:lumMod val="5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55C2F049-7DDA-40CB-DA1B-91C4ECBEB84D}"/>
              </a:ext>
            </a:extLst>
          </p:cNvPr>
          <p:cNvSpPr/>
          <p:nvPr/>
        </p:nvSpPr>
        <p:spPr>
          <a:xfrm>
            <a:off x="1182169" y="3186684"/>
            <a:ext cx="7961832" cy="2277547"/>
          </a:xfrm>
          <a:prstGeom prst="rect">
            <a:avLst/>
          </a:prstGeom>
        </p:spPr>
        <p:txBody>
          <a:bodyPr wrap="square">
            <a:spAutoFit/>
          </a:bodyPr>
          <a:lstStyle/>
          <a:p>
            <a:r>
              <a:rPr lang="en-US" b="1" dirty="0"/>
              <a:t>TAX EVASION – Par. 370 German Fiscal Code </a:t>
            </a:r>
            <a:endParaRPr lang="en-US" dirty="0"/>
          </a:p>
          <a:p>
            <a:pPr marL="285750" indent="-285750">
              <a:buFont typeface="Wingdings" panose="05000000000000000000" pitchFamily="2" charset="2"/>
              <a:buChar char="à"/>
            </a:pPr>
            <a:r>
              <a:rPr lang="en-US" dirty="0"/>
              <a:t>Intentional providing false or incomplete information to evade import duties.</a:t>
            </a:r>
          </a:p>
          <a:p>
            <a:pPr marL="285750" indent="-285750">
              <a:buFont typeface="Wingdings" panose="05000000000000000000" pitchFamily="2" charset="2"/>
              <a:buChar char="à"/>
            </a:pPr>
            <a:r>
              <a:rPr lang="en-US" dirty="0"/>
              <a:t>Importing goods while circumventing customs controls or without proper declaration.</a:t>
            </a:r>
          </a:p>
          <a:p>
            <a:endParaRPr lang="en-US" dirty="0"/>
          </a:p>
          <a:p>
            <a:r>
              <a:rPr lang="en-US" b="1" dirty="0"/>
              <a:t>GROSSLY NEGLIGENT TAX REDUCTION – Par. 378 German Fiscal Code</a:t>
            </a:r>
            <a:endParaRPr lang="en-US" dirty="0"/>
          </a:p>
          <a:p>
            <a:pPr marL="285750" indent="-285750">
              <a:buFont typeface="Wingdings" panose="05000000000000000000" pitchFamily="2" charset="2"/>
              <a:buChar char="à"/>
            </a:pPr>
            <a:r>
              <a:rPr lang="en-US" dirty="0"/>
              <a:t>Frivolously providing false or incomplete information to evade import duties.</a:t>
            </a:r>
          </a:p>
          <a:p>
            <a:endParaRPr lang="de-DE" sz="1600" dirty="0"/>
          </a:p>
        </p:txBody>
      </p:sp>
    </p:spTree>
    <p:extLst>
      <p:ext uri="{BB962C8B-B14F-4D97-AF65-F5344CB8AC3E}">
        <p14:creationId xmlns:p14="http://schemas.microsoft.com/office/powerpoint/2010/main" val="236034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0BAB1-AE80-C662-CF9B-2C7994F402C7}"/>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51C029B7-D6A0-0E89-A033-22D09B4F3934}"/>
              </a:ext>
            </a:extLst>
          </p:cNvPr>
          <p:cNvSpPr>
            <a:spLocks noGrp="1"/>
          </p:cNvSpPr>
          <p:nvPr>
            <p:ph idx="1"/>
          </p:nvPr>
        </p:nvSpPr>
        <p:spPr/>
        <p:txBody>
          <a:bodyPr>
            <a:normAutofit fontScale="62500" lnSpcReduction="20000"/>
          </a:bodyPr>
          <a:lstStyle/>
          <a:p>
            <a:pPr marL="571500" indent="-571500">
              <a:lnSpc>
                <a:spcPct val="170000"/>
              </a:lnSpc>
              <a:buFont typeface="+mj-lt"/>
              <a:buAutoNum type="romanUcPeriod"/>
            </a:pPr>
            <a:r>
              <a:rPr lang="de-DE" dirty="0" err="1"/>
              <a:t>Undervaluation</a:t>
            </a:r>
            <a:r>
              <a:rPr lang="de-DE" dirty="0"/>
              <a:t> in </a:t>
            </a:r>
            <a:r>
              <a:rPr lang="de-DE" dirty="0" err="1"/>
              <a:t>Customs</a:t>
            </a:r>
            <a:r>
              <a:rPr lang="de-DE" dirty="0"/>
              <a:t> Clearance </a:t>
            </a:r>
          </a:p>
          <a:p>
            <a:pPr marL="571500" indent="-571500">
              <a:lnSpc>
                <a:spcPct val="170000"/>
              </a:lnSpc>
              <a:buFont typeface="+mj-lt"/>
              <a:buAutoNum type="romanUcPeriod"/>
            </a:pPr>
            <a:r>
              <a:rPr lang="de-DE" dirty="0" err="1"/>
              <a:t>Customs</a:t>
            </a:r>
            <a:r>
              <a:rPr lang="de-DE" dirty="0"/>
              <a:t> </a:t>
            </a:r>
            <a:r>
              <a:rPr lang="de-DE" dirty="0" err="1"/>
              <a:t>regulations</a:t>
            </a:r>
            <a:r>
              <a:rPr lang="de-DE" dirty="0"/>
              <a:t> </a:t>
            </a:r>
            <a:r>
              <a:rPr lang="de-DE" dirty="0" err="1"/>
              <a:t>for</a:t>
            </a:r>
            <a:r>
              <a:rPr lang="de-DE" dirty="0"/>
              <a:t> </a:t>
            </a:r>
            <a:r>
              <a:rPr lang="de-DE" dirty="0" err="1"/>
              <a:t>e-commerce</a:t>
            </a:r>
            <a:r>
              <a:rPr lang="de-DE" dirty="0"/>
              <a:t> </a:t>
            </a:r>
            <a:r>
              <a:rPr lang="de-DE" dirty="0" err="1"/>
              <a:t>shipments</a:t>
            </a:r>
            <a:r>
              <a:rPr lang="de-DE" dirty="0"/>
              <a:t> </a:t>
            </a:r>
          </a:p>
          <a:p>
            <a:pPr marL="571500" indent="-571500">
              <a:lnSpc>
                <a:spcPct val="170000"/>
              </a:lnSpc>
              <a:buFont typeface="+mj-lt"/>
              <a:buAutoNum type="romanUcPeriod"/>
            </a:pPr>
            <a:r>
              <a:rPr lang="de-DE" dirty="0"/>
              <a:t>Challenges in </a:t>
            </a:r>
            <a:r>
              <a:rPr lang="de-DE" dirty="0" err="1"/>
              <a:t>e-commerce</a:t>
            </a:r>
            <a:r>
              <a:rPr lang="de-DE" dirty="0"/>
              <a:t> </a:t>
            </a:r>
          </a:p>
          <a:p>
            <a:pPr marL="571500" indent="-571500">
              <a:lnSpc>
                <a:spcPct val="170000"/>
              </a:lnSpc>
              <a:buFont typeface="+mj-lt"/>
              <a:buAutoNum type="romanUcPeriod"/>
            </a:pPr>
            <a:r>
              <a:rPr lang="de-DE" dirty="0"/>
              <a:t>Challenges in </a:t>
            </a:r>
            <a:r>
              <a:rPr lang="de-DE" dirty="0" err="1"/>
              <a:t>combating</a:t>
            </a:r>
            <a:r>
              <a:rPr lang="de-DE" dirty="0"/>
              <a:t> </a:t>
            </a:r>
            <a:r>
              <a:rPr lang="de-DE" dirty="0" err="1"/>
              <a:t>undervaluation</a:t>
            </a:r>
            <a:r>
              <a:rPr lang="de-DE" dirty="0"/>
              <a:t> </a:t>
            </a:r>
          </a:p>
          <a:p>
            <a:pPr marL="571500" indent="-571500">
              <a:lnSpc>
                <a:spcPct val="170000"/>
              </a:lnSpc>
              <a:buFont typeface="+mj-lt"/>
              <a:buAutoNum type="romanUcPeriod"/>
            </a:pPr>
            <a:r>
              <a:rPr lang="de-DE" dirty="0" err="1"/>
              <a:t>Sanctioning</a:t>
            </a:r>
            <a:r>
              <a:rPr lang="de-DE" dirty="0"/>
              <a:t> </a:t>
            </a:r>
            <a:r>
              <a:rPr lang="de-DE" dirty="0" err="1"/>
              <a:t>of</a:t>
            </a:r>
            <a:r>
              <a:rPr lang="de-DE" dirty="0"/>
              <a:t> </a:t>
            </a:r>
            <a:r>
              <a:rPr lang="de-DE" dirty="0" err="1"/>
              <a:t>undervaluation</a:t>
            </a:r>
            <a:endParaRPr lang="de-DE" dirty="0"/>
          </a:p>
          <a:p>
            <a:pPr marL="571500" indent="-571500">
              <a:lnSpc>
                <a:spcPct val="170000"/>
              </a:lnSpc>
              <a:buFont typeface="+mj-lt"/>
              <a:buAutoNum type="romanUcPeriod"/>
            </a:pPr>
            <a:r>
              <a:rPr lang="de-DE" dirty="0" err="1"/>
              <a:t>Customs</a:t>
            </a:r>
            <a:r>
              <a:rPr lang="de-DE" dirty="0"/>
              <a:t> </a:t>
            </a:r>
            <a:r>
              <a:rPr lang="de-DE" dirty="0" err="1"/>
              <a:t>controls</a:t>
            </a:r>
            <a:endParaRPr lang="de-DE" dirty="0"/>
          </a:p>
          <a:p>
            <a:pPr marL="571500" indent="-571500">
              <a:lnSpc>
                <a:spcPct val="170000"/>
              </a:lnSpc>
              <a:buFont typeface="+mj-lt"/>
              <a:buAutoNum type="romanUcPeriod"/>
            </a:pPr>
            <a:r>
              <a:rPr lang="de-DE" dirty="0"/>
              <a:t>Challenges </a:t>
            </a:r>
            <a:r>
              <a:rPr lang="de-DE" dirty="0" err="1"/>
              <a:t>of</a:t>
            </a:r>
            <a:r>
              <a:rPr lang="de-DE" dirty="0"/>
              <a:t> </a:t>
            </a:r>
            <a:r>
              <a:rPr lang="de-DE" dirty="0" err="1"/>
              <a:t>customs</a:t>
            </a:r>
            <a:r>
              <a:rPr lang="de-DE" dirty="0"/>
              <a:t> </a:t>
            </a:r>
            <a:r>
              <a:rPr lang="de-DE" dirty="0" err="1"/>
              <a:t>controls</a:t>
            </a:r>
            <a:r>
              <a:rPr lang="de-DE" dirty="0"/>
              <a:t> on </a:t>
            </a:r>
            <a:r>
              <a:rPr lang="de-DE" dirty="0" err="1"/>
              <a:t>e-commerce</a:t>
            </a:r>
            <a:r>
              <a:rPr lang="de-DE" dirty="0"/>
              <a:t> </a:t>
            </a:r>
            <a:r>
              <a:rPr lang="de-DE" dirty="0" err="1"/>
              <a:t>shipments</a:t>
            </a:r>
            <a:endParaRPr lang="de-DE" dirty="0"/>
          </a:p>
          <a:p>
            <a:pPr marL="571500" indent="-571500">
              <a:lnSpc>
                <a:spcPct val="170000"/>
              </a:lnSpc>
              <a:buFont typeface="+mj-lt"/>
              <a:buAutoNum type="romanUcPeriod"/>
            </a:pPr>
            <a:r>
              <a:rPr lang="de-DE" dirty="0" err="1"/>
              <a:t>Opportunities</a:t>
            </a:r>
            <a:r>
              <a:rPr lang="de-DE" dirty="0"/>
              <a:t> </a:t>
            </a:r>
            <a:r>
              <a:rPr lang="de-DE" dirty="0" err="1"/>
              <a:t>for</a:t>
            </a:r>
            <a:r>
              <a:rPr lang="de-DE" dirty="0"/>
              <a:t> </a:t>
            </a:r>
            <a:r>
              <a:rPr lang="de-DE" dirty="0" err="1"/>
              <a:t>improvement</a:t>
            </a:r>
            <a:r>
              <a:rPr lang="de-DE" dirty="0"/>
              <a:t> / Outlook on </a:t>
            </a:r>
            <a:r>
              <a:rPr lang="de-DE" dirty="0" err="1"/>
              <a:t>the</a:t>
            </a:r>
            <a:r>
              <a:rPr lang="de-DE" dirty="0"/>
              <a:t> </a:t>
            </a:r>
            <a:r>
              <a:rPr lang="de-DE" dirty="0" err="1"/>
              <a:t>customs</a:t>
            </a:r>
            <a:r>
              <a:rPr lang="de-DE" dirty="0"/>
              <a:t> </a:t>
            </a:r>
            <a:r>
              <a:rPr lang="de-DE" dirty="0" err="1"/>
              <a:t>reform</a:t>
            </a:r>
            <a:endParaRPr lang="de-DE" dirty="0"/>
          </a:p>
          <a:p>
            <a:pPr marL="571500" indent="-571500">
              <a:buFont typeface="+mj-lt"/>
              <a:buAutoNum type="romanUcPeriod"/>
            </a:pPr>
            <a:endParaRPr lang="de-DE" dirty="0"/>
          </a:p>
          <a:p>
            <a:endParaRPr lang="de-DE" dirty="0"/>
          </a:p>
          <a:p>
            <a:endParaRPr lang="de-DE" dirty="0"/>
          </a:p>
          <a:p>
            <a:pPr marL="0" indent="0">
              <a:buNone/>
            </a:pPr>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91828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81A3F-F74B-346D-788F-029F0C3A8F5A}"/>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ADA3C421-6C7A-8DD3-382A-69D656685DFE}"/>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Sanctioning</a:t>
            </a:r>
            <a:r>
              <a:rPr lang="de-DE" sz="2000" dirty="0"/>
              <a:t> </a:t>
            </a:r>
            <a:r>
              <a:rPr lang="de-DE" sz="2000" dirty="0" err="1"/>
              <a:t>of</a:t>
            </a:r>
            <a:r>
              <a:rPr lang="de-DE" sz="2000" dirty="0"/>
              <a:t> </a:t>
            </a:r>
            <a:r>
              <a:rPr lang="de-DE" sz="2000" dirty="0" err="1"/>
              <a:t>undervaluation</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26FA1BED-645D-7945-A7A6-5222FAFDA933}"/>
              </a:ext>
            </a:extLst>
          </p:cNvPr>
          <p:cNvSpPr/>
          <p:nvPr/>
        </p:nvSpPr>
        <p:spPr>
          <a:xfrm>
            <a:off x="1182169" y="994489"/>
            <a:ext cx="7961832" cy="2585323"/>
          </a:xfrm>
          <a:prstGeom prst="rect">
            <a:avLst/>
          </a:prstGeom>
        </p:spPr>
        <p:txBody>
          <a:bodyPr wrap="square">
            <a:spAutoFit/>
          </a:bodyPr>
          <a:lstStyle/>
          <a:p>
            <a:r>
              <a:rPr lang="en-US" b="1" dirty="0"/>
              <a:t>Criminal law or administrative offence law</a:t>
            </a:r>
          </a:p>
          <a:p>
            <a:endParaRPr lang="en-US" dirty="0"/>
          </a:p>
          <a:p>
            <a:pPr marL="285750" indent="-285750">
              <a:buFont typeface="Wingdings" panose="05000000000000000000" pitchFamily="2" charset="2"/>
              <a:buChar char="§"/>
            </a:pPr>
            <a:r>
              <a:rPr lang="en-US" dirty="0"/>
              <a:t>Monetary fines or administrative fines</a:t>
            </a:r>
          </a:p>
          <a:p>
            <a:pPr marL="285750" indent="-285750">
              <a:buFont typeface="Wingdings" panose="05000000000000000000" pitchFamily="2" charset="2"/>
              <a:buChar char="§"/>
            </a:pPr>
            <a:r>
              <a:rPr lang="en-US" dirty="0"/>
              <a:t>(or imprisonment in serious cases)</a:t>
            </a:r>
          </a:p>
          <a:p>
            <a:endParaRPr lang="en-US" dirty="0"/>
          </a:p>
          <a:p>
            <a:pPr marL="285750" indent="-285750">
              <a:buFont typeface="Wingdings" panose="05000000000000000000" pitchFamily="2" charset="2"/>
              <a:buChar char="§"/>
            </a:pPr>
            <a:r>
              <a:rPr lang="en-US" dirty="0"/>
              <a:t>Seizure of goods in serious cases</a:t>
            </a:r>
          </a:p>
          <a:p>
            <a:endParaRPr lang="en-US" dirty="0"/>
          </a:p>
          <a:p>
            <a:endParaRPr lang="en-US" dirty="0"/>
          </a:p>
          <a:p>
            <a:endParaRPr lang="de-DE" dirty="0"/>
          </a:p>
        </p:txBody>
      </p:sp>
      <p:sp>
        <p:nvSpPr>
          <p:cNvPr id="2" name="Pfeil nach rechts 1">
            <a:extLst>
              <a:ext uri="{FF2B5EF4-FFF2-40B4-BE49-F238E27FC236}">
                <a16:creationId xmlns:a16="http://schemas.microsoft.com/office/drawing/2014/main" id="{550C45B0-0F93-A7B9-5E2A-18F311F666B7}"/>
              </a:ext>
            </a:extLst>
          </p:cNvPr>
          <p:cNvSpPr/>
          <p:nvPr/>
        </p:nvSpPr>
        <p:spPr>
          <a:xfrm>
            <a:off x="178499" y="918289"/>
            <a:ext cx="978408" cy="484632"/>
          </a:xfrm>
          <a:prstGeom prst="rightArrow">
            <a:avLst/>
          </a:prstGeom>
          <a:solidFill>
            <a:schemeClr val="accent3">
              <a:lumMod val="5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rechts 1">
            <a:extLst>
              <a:ext uri="{FF2B5EF4-FFF2-40B4-BE49-F238E27FC236}">
                <a16:creationId xmlns:a16="http://schemas.microsoft.com/office/drawing/2014/main" id="{4E03BDED-C990-0F8F-463D-320BA0183994}"/>
              </a:ext>
            </a:extLst>
          </p:cNvPr>
          <p:cNvSpPr/>
          <p:nvPr/>
        </p:nvSpPr>
        <p:spPr>
          <a:xfrm>
            <a:off x="178499" y="3186684"/>
            <a:ext cx="978408" cy="484632"/>
          </a:xfrm>
          <a:prstGeom prst="rightArrow">
            <a:avLst/>
          </a:prstGeom>
          <a:solidFill>
            <a:schemeClr val="accent3">
              <a:lumMod val="5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CFB9C19C-FAA8-6929-C365-A4A545CB7B38}"/>
              </a:ext>
            </a:extLst>
          </p:cNvPr>
          <p:cNvSpPr/>
          <p:nvPr/>
        </p:nvSpPr>
        <p:spPr>
          <a:xfrm>
            <a:off x="1352991" y="3268226"/>
            <a:ext cx="7222186" cy="1600438"/>
          </a:xfrm>
          <a:prstGeom prst="rect">
            <a:avLst/>
          </a:prstGeom>
          <a:solidFill>
            <a:schemeClr val="accent3">
              <a:lumMod val="40000"/>
              <a:lumOff val="60000"/>
            </a:schemeClr>
          </a:solidFill>
          <a:ln w="28575">
            <a:solidFill>
              <a:schemeClr val="accent3">
                <a:lumMod val="75000"/>
              </a:schemeClr>
            </a:solidFill>
          </a:ln>
        </p:spPr>
        <p:txBody>
          <a:bodyPr wrap="square">
            <a:spAutoFit/>
          </a:bodyPr>
          <a:lstStyle/>
          <a:p>
            <a:r>
              <a:rPr lang="en-US" sz="1400" b="1" dirty="0"/>
              <a:t>Collection of customs duties</a:t>
            </a:r>
          </a:p>
          <a:p>
            <a:endParaRPr lang="en-US" sz="1400" b="1" dirty="0"/>
          </a:p>
          <a:p>
            <a:pPr marL="285750" indent="-285750">
              <a:buFont typeface="Wingdings" panose="05000000000000000000" pitchFamily="2" charset="2"/>
              <a:buChar char="§"/>
            </a:pPr>
            <a:r>
              <a:rPr lang="en-US" sz="1400" dirty="0"/>
              <a:t>Retroactive collection of underpaid customs duties and import VAT</a:t>
            </a:r>
          </a:p>
          <a:p>
            <a:pPr marL="285750" indent="-285750">
              <a:buFont typeface="Wingdings" panose="05000000000000000000" pitchFamily="2" charset="2"/>
              <a:buChar char="§"/>
            </a:pPr>
            <a:r>
              <a:rPr lang="en-US" sz="1400" dirty="0"/>
              <a:t>Late payment surcharges and interest on arrears</a:t>
            </a:r>
          </a:p>
          <a:p>
            <a:pPr marL="285750" indent="-285750">
              <a:buFont typeface="Wingdings" panose="05000000000000000000" pitchFamily="2" charset="2"/>
              <a:buChar char="§"/>
            </a:pPr>
            <a:r>
              <a:rPr lang="en-US" sz="1400" dirty="0"/>
              <a:t>Repeated infringements may result in permanent monitoring by customs and tax authorities</a:t>
            </a:r>
          </a:p>
          <a:p>
            <a:pPr marL="285750" indent="-285750">
              <a:buFont typeface="Wingdings" panose="05000000000000000000" pitchFamily="2" charset="2"/>
              <a:buChar char="§"/>
            </a:pPr>
            <a:endParaRPr lang="en-US" sz="1400" dirty="0"/>
          </a:p>
          <a:p>
            <a:r>
              <a:rPr lang="en-US" sz="1400" b="1" dirty="0">
                <a:sym typeface="Wingdings" panose="05000000000000000000" pitchFamily="2" charset="2"/>
              </a:rPr>
              <a:t> But payment of customs duties is not a sanction </a:t>
            </a:r>
            <a:endParaRPr lang="en-US" sz="1400" b="1" dirty="0"/>
          </a:p>
        </p:txBody>
      </p:sp>
    </p:spTree>
    <p:extLst>
      <p:ext uri="{BB962C8B-B14F-4D97-AF65-F5344CB8AC3E}">
        <p14:creationId xmlns:p14="http://schemas.microsoft.com/office/powerpoint/2010/main" val="130930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0EA3D-9E36-47B3-9BEF-A2F002E1F1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EA7B35-D58B-323F-710F-229C6FC2B7B3}"/>
              </a:ext>
            </a:extLst>
          </p:cNvPr>
          <p:cNvSpPr>
            <a:spLocks noGrp="1"/>
          </p:cNvSpPr>
          <p:nvPr>
            <p:ph type="ctrTitle"/>
          </p:nvPr>
        </p:nvSpPr>
        <p:spPr/>
        <p:txBody>
          <a:bodyPr>
            <a:normAutofit/>
          </a:bodyPr>
          <a:lstStyle/>
          <a:p>
            <a:r>
              <a:rPr lang="de-DE" sz="3600" dirty="0" err="1"/>
              <a:t>Customs</a:t>
            </a:r>
            <a:r>
              <a:rPr lang="de-DE" sz="3600" dirty="0"/>
              <a:t> </a:t>
            </a:r>
            <a:r>
              <a:rPr lang="de-DE" sz="3600" dirty="0" err="1"/>
              <a:t>controls</a:t>
            </a:r>
            <a:endParaRPr lang="de-DE" sz="3600" dirty="0"/>
          </a:p>
        </p:txBody>
      </p:sp>
      <p:sp>
        <p:nvSpPr>
          <p:cNvPr id="3" name="Rectangle 1">
            <a:extLst>
              <a:ext uri="{FF2B5EF4-FFF2-40B4-BE49-F238E27FC236}">
                <a16:creationId xmlns:a16="http://schemas.microsoft.com/office/drawing/2014/main" id="{2DF660B1-D9B1-DAB7-D94A-2F1C1A82A8B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576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6E5FC-9106-B332-F2EE-4C7D12C4F728}"/>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34ABCD8E-80C8-5771-896C-4576CE45B736}"/>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Legal </a:t>
            </a:r>
            <a:r>
              <a:rPr lang="de-DE" sz="2000" dirty="0" err="1"/>
              <a:t>framework</a:t>
            </a:r>
            <a:r>
              <a:rPr lang="de-DE" sz="2000" dirty="0"/>
              <a:t> </a:t>
            </a:r>
            <a:r>
              <a:rPr lang="de-DE" sz="2000" dirty="0" err="1"/>
              <a:t>for</a:t>
            </a:r>
            <a:r>
              <a:rPr lang="de-DE" sz="2000" dirty="0"/>
              <a:t> </a:t>
            </a:r>
            <a:r>
              <a:rPr lang="de-DE" sz="2000" dirty="0" err="1"/>
              <a:t>customs</a:t>
            </a:r>
            <a:r>
              <a:rPr lang="de-DE" sz="2000" dirty="0"/>
              <a:t> </a:t>
            </a:r>
            <a:r>
              <a:rPr lang="de-DE" sz="2000" dirty="0" err="1"/>
              <a:t>controls</a:t>
            </a:r>
            <a:endParaRPr lang="de-DE" sz="2000" cap="all" dirty="0">
              <a:solidFill>
                <a:schemeClr val="bg1"/>
              </a:solidFill>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C8091276-F420-2AE0-EF76-94ABA1273BAA}"/>
              </a:ext>
            </a:extLst>
          </p:cNvPr>
          <p:cNvSpPr/>
          <p:nvPr/>
        </p:nvSpPr>
        <p:spPr>
          <a:xfrm>
            <a:off x="475726" y="1110330"/>
            <a:ext cx="7990523" cy="6309420"/>
          </a:xfrm>
          <a:prstGeom prst="rect">
            <a:avLst/>
          </a:prstGeom>
        </p:spPr>
        <p:txBody>
          <a:bodyPr wrap="square">
            <a:spAutoFit/>
          </a:bodyPr>
          <a:lstStyle/>
          <a:p>
            <a:pPr marL="285750" indent="-285750">
              <a:buFont typeface="Wingdings" panose="05000000000000000000" pitchFamily="2" charset="2"/>
              <a:buChar char="§"/>
            </a:pPr>
            <a:r>
              <a:rPr lang="en-US" sz="2400" b="1" dirty="0"/>
              <a:t>Art. 46 UCC:</a:t>
            </a:r>
          </a:p>
          <a:p>
            <a:r>
              <a:rPr lang="de-DE" sz="1600" i="1" dirty="0"/>
              <a:t>1.   The </a:t>
            </a:r>
            <a:r>
              <a:rPr lang="de-DE" sz="1600" b="1" i="1" u="sng" dirty="0" err="1"/>
              <a:t>customs</a:t>
            </a:r>
            <a:r>
              <a:rPr lang="de-DE" sz="1600" b="1" i="1" u="sng" dirty="0"/>
              <a:t> </a:t>
            </a:r>
            <a:r>
              <a:rPr lang="de-DE" sz="1600" b="1" i="1" u="sng" dirty="0" err="1"/>
              <a:t>authorities</a:t>
            </a:r>
            <a:r>
              <a:rPr lang="de-DE" sz="1600" b="1" i="1" u="sng" dirty="0"/>
              <a:t> </a:t>
            </a:r>
            <a:r>
              <a:rPr lang="de-DE" sz="1600" b="1" i="1" u="sng" dirty="0" err="1"/>
              <a:t>may</a:t>
            </a:r>
            <a:r>
              <a:rPr lang="de-DE" sz="1600" b="1" i="1" u="sng" dirty="0"/>
              <a:t> carry out </a:t>
            </a:r>
            <a:r>
              <a:rPr lang="de-DE" sz="1600" b="1" i="1" u="sng" dirty="0" err="1"/>
              <a:t>any</a:t>
            </a:r>
            <a:r>
              <a:rPr lang="de-DE" sz="1600" b="1" i="1" u="sng" dirty="0"/>
              <a:t> </a:t>
            </a:r>
            <a:r>
              <a:rPr lang="de-DE" sz="1600" b="1" i="1" u="sng" dirty="0" err="1"/>
              <a:t>customs</a:t>
            </a:r>
            <a:r>
              <a:rPr lang="de-DE" sz="1600" b="1" i="1" u="sng" dirty="0"/>
              <a:t> </a:t>
            </a:r>
            <a:r>
              <a:rPr lang="de-DE" sz="1600" b="1" i="1" u="sng" dirty="0" err="1"/>
              <a:t>controls</a:t>
            </a:r>
            <a:r>
              <a:rPr lang="de-DE" sz="1600" b="1" i="1" u="sng" dirty="0"/>
              <a:t> </a:t>
            </a:r>
            <a:r>
              <a:rPr lang="de-DE" sz="1600" b="1" i="1" u="sng" dirty="0" err="1"/>
              <a:t>they</a:t>
            </a:r>
            <a:r>
              <a:rPr lang="de-DE" sz="1600" b="1" i="1" u="sng" dirty="0"/>
              <a:t> </a:t>
            </a:r>
            <a:r>
              <a:rPr lang="de-DE" sz="1600" b="1" i="1" u="sng" dirty="0" err="1"/>
              <a:t>deem</a:t>
            </a:r>
            <a:r>
              <a:rPr lang="de-DE" sz="1600" b="1" i="1" u="sng" dirty="0"/>
              <a:t> </a:t>
            </a:r>
            <a:r>
              <a:rPr lang="de-DE" sz="1600" b="1" i="1" u="sng" dirty="0" err="1"/>
              <a:t>necessary</a:t>
            </a:r>
            <a:r>
              <a:rPr lang="de-DE" sz="1600" i="1" dirty="0"/>
              <a:t>.</a:t>
            </a:r>
          </a:p>
          <a:p>
            <a:r>
              <a:rPr lang="de-DE" sz="1600" i="1" dirty="0" err="1"/>
              <a:t>Customs</a:t>
            </a:r>
            <a:r>
              <a:rPr lang="de-DE" sz="1600" i="1" dirty="0"/>
              <a:t> </a:t>
            </a:r>
            <a:r>
              <a:rPr lang="de-DE" sz="1600" i="1" dirty="0" err="1"/>
              <a:t>controls</a:t>
            </a:r>
            <a:r>
              <a:rPr lang="de-DE" sz="1600" i="1" dirty="0"/>
              <a:t> </a:t>
            </a:r>
            <a:r>
              <a:rPr lang="de-DE" sz="1600" i="1" dirty="0" err="1"/>
              <a:t>may</a:t>
            </a:r>
            <a:r>
              <a:rPr lang="de-DE" sz="1600" i="1" dirty="0"/>
              <a:t> in </a:t>
            </a:r>
            <a:r>
              <a:rPr lang="de-DE" sz="1600" i="1" dirty="0" err="1"/>
              <a:t>particular</a:t>
            </a:r>
            <a:r>
              <a:rPr lang="de-DE" sz="1600" i="1" dirty="0"/>
              <a:t> </a:t>
            </a:r>
            <a:r>
              <a:rPr lang="de-DE" sz="1600" i="1" dirty="0" err="1"/>
              <a:t>consist</a:t>
            </a:r>
            <a:r>
              <a:rPr lang="de-DE" sz="1600" i="1" dirty="0"/>
              <a:t> </a:t>
            </a:r>
            <a:r>
              <a:rPr lang="de-DE" sz="1600" i="1" dirty="0" err="1"/>
              <a:t>of</a:t>
            </a:r>
            <a:r>
              <a:rPr lang="de-DE" sz="1600" i="1" dirty="0"/>
              <a:t> </a:t>
            </a:r>
            <a:r>
              <a:rPr lang="de-DE" sz="1600" i="1" dirty="0" err="1"/>
              <a:t>examining</a:t>
            </a:r>
            <a:r>
              <a:rPr lang="de-DE" sz="1600" i="1" dirty="0"/>
              <a:t> </a:t>
            </a:r>
            <a:r>
              <a:rPr lang="de-DE" sz="1600" i="1" dirty="0" err="1"/>
              <a:t>goods</a:t>
            </a:r>
            <a:r>
              <a:rPr lang="de-DE" sz="1600" i="1" dirty="0"/>
              <a:t>, </a:t>
            </a:r>
            <a:r>
              <a:rPr lang="de-DE" sz="1600" i="1" dirty="0" err="1"/>
              <a:t>taking</a:t>
            </a:r>
            <a:r>
              <a:rPr lang="de-DE" sz="1600" i="1" dirty="0"/>
              <a:t> </a:t>
            </a:r>
            <a:r>
              <a:rPr lang="de-DE" sz="1600" i="1" dirty="0" err="1"/>
              <a:t>samples</a:t>
            </a:r>
            <a:r>
              <a:rPr lang="de-DE" sz="1600" i="1" dirty="0"/>
              <a:t>, </a:t>
            </a:r>
            <a:r>
              <a:rPr lang="de-DE" sz="1600" i="1" dirty="0" err="1"/>
              <a:t>verifying</a:t>
            </a:r>
            <a:r>
              <a:rPr lang="de-DE" sz="1600" i="1" dirty="0"/>
              <a:t> </a:t>
            </a:r>
            <a:r>
              <a:rPr lang="de-DE" sz="1600" i="1" dirty="0" err="1"/>
              <a:t>the</a:t>
            </a:r>
            <a:r>
              <a:rPr lang="de-DE" sz="1600" i="1" dirty="0"/>
              <a:t> </a:t>
            </a:r>
            <a:r>
              <a:rPr lang="de-DE" sz="1600" i="1" dirty="0" err="1"/>
              <a:t>accuracy</a:t>
            </a:r>
            <a:r>
              <a:rPr lang="de-DE" sz="1600" i="1" dirty="0"/>
              <a:t> and </a:t>
            </a:r>
            <a:r>
              <a:rPr lang="de-DE" sz="1600" i="1" dirty="0" err="1"/>
              <a:t>completeness</a:t>
            </a:r>
            <a:r>
              <a:rPr lang="de-DE" sz="1600" i="1" dirty="0"/>
              <a:t> </a:t>
            </a:r>
            <a:r>
              <a:rPr lang="de-DE" sz="1600" i="1" dirty="0" err="1"/>
              <a:t>of</a:t>
            </a:r>
            <a:r>
              <a:rPr lang="de-DE" sz="1600" i="1" dirty="0"/>
              <a:t> </a:t>
            </a:r>
            <a:r>
              <a:rPr lang="de-DE" sz="1600" i="1" dirty="0" err="1"/>
              <a:t>the</a:t>
            </a:r>
            <a:r>
              <a:rPr lang="de-DE" sz="1600" i="1" dirty="0"/>
              <a:t> </a:t>
            </a:r>
            <a:r>
              <a:rPr lang="de-DE" sz="1600" i="1" dirty="0" err="1"/>
              <a:t>information</a:t>
            </a:r>
            <a:r>
              <a:rPr lang="de-DE" sz="1600" i="1" dirty="0"/>
              <a:t> </a:t>
            </a:r>
            <a:r>
              <a:rPr lang="de-DE" sz="1600" i="1" dirty="0" err="1"/>
              <a:t>given</a:t>
            </a:r>
            <a:r>
              <a:rPr lang="de-DE" sz="1600" i="1" dirty="0"/>
              <a:t> in a </a:t>
            </a:r>
            <a:r>
              <a:rPr lang="de-DE" sz="1600" i="1" dirty="0" err="1"/>
              <a:t>declaration</a:t>
            </a:r>
            <a:r>
              <a:rPr lang="de-DE" sz="1600" i="1" dirty="0"/>
              <a:t> </a:t>
            </a:r>
            <a:r>
              <a:rPr lang="de-DE" sz="1600" i="1" dirty="0" err="1"/>
              <a:t>or</a:t>
            </a:r>
            <a:r>
              <a:rPr lang="de-DE" sz="1600" i="1" dirty="0"/>
              <a:t> </a:t>
            </a:r>
            <a:r>
              <a:rPr lang="de-DE" sz="1600" i="1" dirty="0" err="1"/>
              <a:t>notification</a:t>
            </a:r>
            <a:r>
              <a:rPr lang="de-DE" sz="1600" i="1" dirty="0"/>
              <a:t> and </a:t>
            </a:r>
            <a:r>
              <a:rPr lang="de-DE" sz="1600" i="1" dirty="0" err="1"/>
              <a:t>the</a:t>
            </a:r>
            <a:r>
              <a:rPr lang="de-DE" sz="1600" i="1" dirty="0"/>
              <a:t> </a:t>
            </a:r>
            <a:r>
              <a:rPr lang="de-DE" sz="1600" i="1" dirty="0" err="1"/>
              <a:t>existence</a:t>
            </a:r>
            <a:r>
              <a:rPr lang="de-DE" sz="1600" i="1" dirty="0"/>
              <a:t>, </a:t>
            </a:r>
            <a:r>
              <a:rPr lang="de-DE" sz="1600" i="1" dirty="0" err="1"/>
              <a:t>authenticity</a:t>
            </a:r>
            <a:r>
              <a:rPr lang="de-DE" sz="1600" i="1" dirty="0"/>
              <a:t>, </a:t>
            </a:r>
            <a:r>
              <a:rPr lang="de-DE" sz="1600" i="1" dirty="0" err="1"/>
              <a:t>accuracy</a:t>
            </a:r>
            <a:r>
              <a:rPr lang="de-DE" sz="1600" i="1" dirty="0"/>
              <a:t> and </a:t>
            </a:r>
            <a:r>
              <a:rPr lang="de-DE" sz="1600" i="1" dirty="0" err="1"/>
              <a:t>validity</a:t>
            </a:r>
            <a:r>
              <a:rPr lang="de-DE" sz="1600" i="1" dirty="0"/>
              <a:t> </a:t>
            </a:r>
            <a:r>
              <a:rPr lang="de-DE" sz="1600" i="1" dirty="0" err="1"/>
              <a:t>of</a:t>
            </a:r>
            <a:r>
              <a:rPr lang="de-DE" sz="1600" i="1" dirty="0"/>
              <a:t> </a:t>
            </a:r>
            <a:r>
              <a:rPr lang="de-DE" sz="1600" i="1" dirty="0" err="1"/>
              <a:t>documents</a:t>
            </a:r>
            <a:r>
              <a:rPr lang="de-DE" sz="1600" i="1" dirty="0"/>
              <a:t>, </a:t>
            </a:r>
            <a:r>
              <a:rPr lang="de-DE" sz="1600" i="1" dirty="0" err="1"/>
              <a:t>examining</a:t>
            </a:r>
            <a:r>
              <a:rPr lang="de-DE" sz="1600" i="1" dirty="0"/>
              <a:t> </a:t>
            </a:r>
            <a:r>
              <a:rPr lang="de-DE" sz="1600" i="1" dirty="0" err="1"/>
              <a:t>the</a:t>
            </a:r>
            <a:r>
              <a:rPr lang="de-DE" sz="1600" i="1" dirty="0"/>
              <a:t> </a:t>
            </a:r>
            <a:r>
              <a:rPr lang="de-DE" sz="1600" i="1" dirty="0" err="1"/>
              <a:t>accounts</a:t>
            </a:r>
            <a:r>
              <a:rPr lang="de-DE" sz="1600" i="1" dirty="0"/>
              <a:t> </a:t>
            </a:r>
            <a:r>
              <a:rPr lang="de-DE" sz="1600" i="1" dirty="0" err="1"/>
              <a:t>of</a:t>
            </a:r>
            <a:r>
              <a:rPr lang="de-DE" sz="1600" i="1" dirty="0"/>
              <a:t> </a:t>
            </a:r>
            <a:r>
              <a:rPr lang="de-DE" sz="1600" i="1" dirty="0" err="1"/>
              <a:t>economic</a:t>
            </a:r>
            <a:r>
              <a:rPr lang="de-DE" sz="1600" i="1" dirty="0"/>
              <a:t> </a:t>
            </a:r>
            <a:r>
              <a:rPr lang="de-DE" sz="1600" i="1" dirty="0" err="1"/>
              <a:t>operators</a:t>
            </a:r>
            <a:r>
              <a:rPr lang="de-DE" sz="1600" i="1" dirty="0"/>
              <a:t> and </a:t>
            </a:r>
            <a:r>
              <a:rPr lang="de-DE" sz="1600" i="1" dirty="0" err="1"/>
              <a:t>other</a:t>
            </a:r>
            <a:r>
              <a:rPr lang="de-DE" sz="1600" i="1" dirty="0"/>
              <a:t> </a:t>
            </a:r>
            <a:r>
              <a:rPr lang="de-DE" sz="1600" i="1" dirty="0" err="1"/>
              <a:t>records</a:t>
            </a:r>
            <a:r>
              <a:rPr lang="de-DE" sz="1600" i="1" dirty="0"/>
              <a:t>, </a:t>
            </a:r>
            <a:r>
              <a:rPr lang="de-DE" sz="1600" i="1" dirty="0" err="1"/>
              <a:t>inspecting</a:t>
            </a:r>
            <a:r>
              <a:rPr lang="de-DE" sz="1600" i="1" dirty="0"/>
              <a:t> </a:t>
            </a:r>
            <a:r>
              <a:rPr lang="de-DE" sz="1600" i="1" dirty="0" err="1"/>
              <a:t>means</a:t>
            </a:r>
            <a:r>
              <a:rPr lang="de-DE" sz="1600" i="1" dirty="0"/>
              <a:t> </a:t>
            </a:r>
            <a:r>
              <a:rPr lang="de-DE" sz="1600" i="1" dirty="0" err="1"/>
              <a:t>of</a:t>
            </a:r>
            <a:r>
              <a:rPr lang="de-DE" sz="1600" i="1" dirty="0"/>
              <a:t> </a:t>
            </a:r>
            <a:r>
              <a:rPr lang="de-DE" sz="1600" i="1" dirty="0" err="1"/>
              <a:t>transport</a:t>
            </a:r>
            <a:r>
              <a:rPr lang="de-DE" sz="1600" i="1" dirty="0"/>
              <a:t>, </a:t>
            </a:r>
            <a:r>
              <a:rPr lang="de-DE" sz="1600" i="1" dirty="0" err="1"/>
              <a:t>inspecting</a:t>
            </a:r>
            <a:r>
              <a:rPr lang="de-DE" sz="1600" i="1" dirty="0"/>
              <a:t> </a:t>
            </a:r>
            <a:r>
              <a:rPr lang="de-DE" sz="1600" i="1" dirty="0" err="1"/>
              <a:t>luggage</a:t>
            </a:r>
            <a:r>
              <a:rPr lang="de-DE" sz="1600" i="1" dirty="0"/>
              <a:t> and </a:t>
            </a:r>
            <a:r>
              <a:rPr lang="de-DE" sz="1600" i="1" dirty="0" err="1"/>
              <a:t>other</a:t>
            </a:r>
            <a:r>
              <a:rPr lang="de-DE" sz="1600" i="1" dirty="0"/>
              <a:t> </a:t>
            </a:r>
            <a:r>
              <a:rPr lang="de-DE" sz="1600" i="1" dirty="0" err="1"/>
              <a:t>goods</a:t>
            </a:r>
            <a:r>
              <a:rPr lang="de-DE" sz="1600" i="1" dirty="0"/>
              <a:t> </a:t>
            </a:r>
            <a:r>
              <a:rPr lang="de-DE" sz="1600" i="1" dirty="0" err="1"/>
              <a:t>carried</a:t>
            </a:r>
            <a:r>
              <a:rPr lang="de-DE" sz="1600" i="1" dirty="0"/>
              <a:t> </a:t>
            </a:r>
            <a:r>
              <a:rPr lang="de-DE" sz="1600" i="1" dirty="0" err="1"/>
              <a:t>by</a:t>
            </a:r>
            <a:r>
              <a:rPr lang="de-DE" sz="1600" i="1" dirty="0"/>
              <a:t> </a:t>
            </a:r>
            <a:r>
              <a:rPr lang="de-DE" sz="1600" i="1" dirty="0" err="1"/>
              <a:t>or</a:t>
            </a:r>
            <a:r>
              <a:rPr lang="de-DE" sz="1600" i="1" dirty="0"/>
              <a:t> on </a:t>
            </a:r>
            <a:r>
              <a:rPr lang="de-DE" sz="1600" i="1" dirty="0" err="1"/>
              <a:t>persons</a:t>
            </a:r>
            <a:r>
              <a:rPr lang="de-DE" sz="1600" i="1" dirty="0"/>
              <a:t> and </a:t>
            </a:r>
            <a:r>
              <a:rPr lang="de-DE" sz="1600" i="1" dirty="0" err="1"/>
              <a:t>carrying</a:t>
            </a:r>
            <a:r>
              <a:rPr lang="de-DE" sz="1600" i="1" dirty="0"/>
              <a:t> out </a:t>
            </a:r>
            <a:r>
              <a:rPr lang="de-DE" sz="1600" i="1" dirty="0" err="1"/>
              <a:t>official</a:t>
            </a:r>
            <a:r>
              <a:rPr lang="de-DE" sz="1600" i="1" dirty="0"/>
              <a:t> </a:t>
            </a:r>
            <a:r>
              <a:rPr lang="de-DE" sz="1600" i="1" dirty="0" err="1"/>
              <a:t>enquiries</a:t>
            </a:r>
            <a:r>
              <a:rPr lang="de-DE" sz="1600" i="1" dirty="0"/>
              <a:t> and </a:t>
            </a:r>
            <a:r>
              <a:rPr lang="de-DE" sz="1600" i="1" dirty="0" err="1"/>
              <a:t>other</a:t>
            </a:r>
            <a:r>
              <a:rPr lang="de-DE" sz="1600" i="1" dirty="0"/>
              <a:t> </a:t>
            </a:r>
            <a:r>
              <a:rPr lang="de-DE" sz="1600" i="1" dirty="0" err="1"/>
              <a:t>similar</a:t>
            </a:r>
            <a:r>
              <a:rPr lang="de-DE" sz="1600" i="1" dirty="0"/>
              <a:t> </a:t>
            </a:r>
            <a:r>
              <a:rPr lang="de-DE" sz="1600" i="1" dirty="0" err="1"/>
              <a:t>acts</a:t>
            </a:r>
            <a:r>
              <a:rPr lang="de-DE" sz="1600" i="1" dirty="0"/>
              <a:t>.</a:t>
            </a:r>
          </a:p>
          <a:p>
            <a:r>
              <a:rPr lang="de-DE" sz="1600" i="1" dirty="0"/>
              <a:t>2.   </a:t>
            </a:r>
            <a:r>
              <a:rPr lang="de-DE" sz="1600" b="1" i="1" u="sng" dirty="0" err="1"/>
              <a:t>Customs</a:t>
            </a:r>
            <a:r>
              <a:rPr lang="de-DE" sz="1600" b="1" i="1" u="sng" dirty="0"/>
              <a:t> </a:t>
            </a:r>
            <a:r>
              <a:rPr lang="de-DE" sz="1600" b="1" i="1" u="sng" dirty="0" err="1"/>
              <a:t>controls</a:t>
            </a:r>
            <a:r>
              <a:rPr lang="de-DE" sz="1600" i="1" dirty="0"/>
              <a:t>, </a:t>
            </a:r>
            <a:r>
              <a:rPr lang="de-DE" sz="1600" i="1" dirty="0" err="1"/>
              <a:t>other</a:t>
            </a:r>
            <a:r>
              <a:rPr lang="de-DE" sz="1600" i="1" dirty="0"/>
              <a:t> </a:t>
            </a:r>
            <a:r>
              <a:rPr lang="de-DE" sz="1600" i="1" dirty="0" err="1"/>
              <a:t>than</a:t>
            </a:r>
            <a:r>
              <a:rPr lang="de-DE" sz="1600" i="1" dirty="0"/>
              <a:t> </a:t>
            </a:r>
            <a:r>
              <a:rPr lang="de-DE" sz="1600" i="1" dirty="0" err="1"/>
              <a:t>random</a:t>
            </a:r>
            <a:r>
              <a:rPr lang="de-DE" sz="1600" i="1" dirty="0"/>
              <a:t> </a:t>
            </a:r>
            <a:r>
              <a:rPr lang="de-DE" sz="1600" i="1" dirty="0" err="1"/>
              <a:t>checks</a:t>
            </a:r>
            <a:r>
              <a:rPr lang="de-DE" sz="1600" i="1" dirty="0"/>
              <a:t>, </a:t>
            </a:r>
            <a:r>
              <a:rPr lang="de-DE" sz="1600" b="1" i="1" u="sng" dirty="0" err="1"/>
              <a:t>shall</a:t>
            </a:r>
            <a:r>
              <a:rPr lang="de-DE" sz="1600" b="1" i="1" u="sng" dirty="0"/>
              <a:t> </a:t>
            </a:r>
            <a:r>
              <a:rPr lang="de-DE" sz="1600" b="1" i="1" u="sng" dirty="0" err="1"/>
              <a:t>primarily</a:t>
            </a:r>
            <a:r>
              <a:rPr lang="de-DE" sz="1600" b="1" i="1" u="sng" dirty="0"/>
              <a:t> </a:t>
            </a:r>
            <a:r>
              <a:rPr lang="de-DE" sz="1600" b="1" i="1" u="sng" dirty="0" err="1"/>
              <a:t>be</a:t>
            </a:r>
            <a:r>
              <a:rPr lang="de-DE" sz="1600" b="1" i="1" u="sng" dirty="0"/>
              <a:t> </a:t>
            </a:r>
            <a:r>
              <a:rPr lang="de-DE" sz="1600" b="1" i="1" u="sng" dirty="0" err="1"/>
              <a:t>based</a:t>
            </a:r>
            <a:r>
              <a:rPr lang="de-DE" sz="1600" b="1" i="1" u="sng" dirty="0"/>
              <a:t> on </a:t>
            </a:r>
            <a:r>
              <a:rPr lang="de-DE" sz="1600" b="1" i="1" u="sng" dirty="0" err="1"/>
              <a:t>risk</a:t>
            </a:r>
            <a:r>
              <a:rPr lang="de-DE" sz="1600" b="1" i="1" u="sng" dirty="0"/>
              <a:t> </a:t>
            </a:r>
            <a:r>
              <a:rPr lang="de-DE" sz="1600" b="1" i="1" u="sng" dirty="0" err="1"/>
              <a:t>analysis</a:t>
            </a:r>
            <a:r>
              <a:rPr lang="de-DE" sz="1600" b="1" i="1" u="sng" dirty="0"/>
              <a:t> </a:t>
            </a:r>
            <a:r>
              <a:rPr lang="de-DE" sz="1600" b="1" i="1" u="sng" dirty="0" err="1"/>
              <a:t>using</a:t>
            </a:r>
            <a:r>
              <a:rPr lang="de-DE" sz="1600" b="1" i="1" u="sng" dirty="0"/>
              <a:t> electronic </a:t>
            </a:r>
            <a:r>
              <a:rPr lang="de-DE" sz="1600" b="1" i="1" u="sng" dirty="0" err="1"/>
              <a:t>data-processing</a:t>
            </a:r>
            <a:r>
              <a:rPr lang="de-DE" sz="1600" b="1" i="1" u="sng" dirty="0"/>
              <a:t> </a:t>
            </a:r>
            <a:r>
              <a:rPr lang="de-DE" sz="1600" b="1" i="1" u="sng" dirty="0" err="1"/>
              <a:t>techniques</a:t>
            </a:r>
            <a:r>
              <a:rPr lang="de-DE" sz="1600" i="1" dirty="0"/>
              <a:t>, </a:t>
            </a:r>
            <a:r>
              <a:rPr lang="de-DE" sz="1600" i="1" dirty="0" err="1"/>
              <a:t>with</a:t>
            </a:r>
            <a:r>
              <a:rPr lang="de-DE" sz="1600" i="1" dirty="0"/>
              <a:t> </a:t>
            </a:r>
            <a:r>
              <a:rPr lang="de-DE" sz="1600" i="1" dirty="0" err="1"/>
              <a:t>the</a:t>
            </a:r>
            <a:r>
              <a:rPr lang="de-DE" sz="1600" i="1" dirty="0"/>
              <a:t> </a:t>
            </a:r>
            <a:r>
              <a:rPr lang="de-DE" sz="1600" i="1" dirty="0" err="1"/>
              <a:t>purpose</a:t>
            </a:r>
            <a:r>
              <a:rPr lang="de-DE" sz="1600" i="1" dirty="0"/>
              <a:t> </a:t>
            </a:r>
            <a:r>
              <a:rPr lang="de-DE" sz="1600" i="1" dirty="0" err="1"/>
              <a:t>of</a:t>
            </a:r>
            <a:r>
              <a:rPr lang="de-DE" sz="1600" i="1" dirty="0"/>
              <a:t> </a:t>
            </a:r>
            <a:r>
              <a:rPr lang="de-DE" sz="1600" i="1" dirty="0" err="1"/>
              <a:t>identifying</a:t>
            </a:r>
            <a:r>
              <a:rPr lang="de-DE" sz="1600" i="1" dirty="0"/>
              <a:t> and </a:t>
            </a:r>
            <a:r>
              <a:rPr lang="de-DE" sz="1600" i="1" dirty="0" err="1"/>
              <a:t>evaluating</a:t>
            </a:r>
            <a:r>
              <a:rPr lang="de-DE" sz="1600" i="1" dirty="0"/>
              <a:t> </a:t>
            </a:r>
            <a:r>
              <a:rPr lang="de-DE" sz="1600" i="1" dirty="0" err="1"/>
              <a:t>the</a:t>
            </a:r>
            <a:r>
              <a:rPr lang="de-DE" sz="1600" i="1" dirty="0"/>
              <a:t> </a:t>
            </a:r>
            <a:r>
              <a:rPr lang="de-DE" sz="1600" i="1" dirty="0" err="1"/>
              <a:t>risks</a:t>
            </a:r>
            <a:r>
              <a:rPr lang="de-DE" sz="1600" i="1" dirty="0"/>
              <a:t> and </a:t>
            </a:r>
            <a:r>
              <a:rPr lang="de-DE" sz="1600" i="1" dirty="0" err="1"/>
              <a:t>developing</a:t>
            </a:r>
            <a:r>
              <a:rPr lang="de-DE" sz="1600" i="1" dirty="0"/>
              <a:t> </a:t>
            </a:r>
            <a:r>
              <a:rPr lang="de-DE" sz="1600" i="1" dirty="0" err="1"/>
              <a:t>the</a:t>
            </a:r>
            <a:r>
              <a:rPr lang="de-DE" sz="1600" i="1" dirty="0"/>
              <a:t> </a:t>
            </a:r>
            <a:r>
              <a:rPr lang="de-DE" sz="1600" i="1" dirty="0" err="1"/>
              <a:t>necessary</a:t>
            </a:r>
            <a:r>
              <a:rPr lang="de-DE" sz="1600" i="1" dirty="0"/>
              <a:t> counter-</a:t>
            </a:r>
            <a:r>
              <a:rPr lang="de-DE" sz="1600" i="1" dirty="0" err="1"/>
              <a:t>measures</a:t>
            </a:r>
            <a:r>
              <a:rPr lang="de-DE" sz="1600" i="1" dirty="0"/>
              <a:t>, on </a:t>
            </a:r>
            <a:r>
              <a:rPr lang="de-DE" sz="1600" i="1" dirty="0" err="1"/>
              <a:t>the</a:t>
            </a:r>
            <a:r>
              <a:rPr lang="de-DE" sz="1600" i="1" dirty="0"/>
              <a:t> </a:t>
            </a:r>
            <a:r>
              <a:rPr lang="de-DE" sz="1600" i="1" dirty="0" err="1"/>
              <a:t>basis</a:t>
            </a:r>
            <a:r>
              <a:rPr lang="de-DE" sz="1600" i="1" dirty="0"/>
              <a:t> </a:t>
            </a:r>
            <a:r>
              <a:rPr lang="de-DE" sz="1600" i="1" dirty="0" err="1"/>
              <a:t>of</a:t>
            </a:r>
            <a:r>
              <a:rPr lang="de-DE" sz="1600" i="1" dirty="0"/>
              <a:t> </a:t>
            </a:r>
            <a:r>
              <a:rPr lang="de-DE" sz="1600" i="1" dirty="0" err="1"/>
              <a:t>criteria</a:t>
            </a:r>
            <a:r>
              <a:rPr lang="de-DE" sz="1600" i="1" dirty="0"/>
              <a:t> </a:t>
            </a:r>
            <a:r>
              <a:rPr lang="de-DE" sz="1600" i="1" dirty="0" err="1"/>
              <a:t>developed</a:t>
            </a:r>
            <a:r>
              <a:rPr lang="de-DE" sz="1600" i="1" dirty="0"/>
              <a:t> at national, Union and, </a:t>
            </a:r>
            <a:r>
              <a:rPr lang="de-DE" sz="1600" i="1" dirty="0" err="1"/>
              <a:t>where</a:t>
            </a:r>
            <a:r>
              <a:rPr lang="de-DE" sz="1600" i="1" dirty="0"/>
              <a:t> </a:t>
            </a:r>
            <a:r>
              <a:rPr lang="de-DE" sz="1600" i="1" dirty="0" err="1"/>
              <a:t>available</a:t>
            </a:r>
            <a:r>
              <a:rPr lang="de-DE" sz="1600" i="1" dirty="0"/>
              <a:t>, international </a:t>
            </a:r>
            <a:r>
              <a:rPr lang="de-DE" sz="1600" i="1" dirty="0" err="1"/>
              <a:t>level</a:t>
            </a:r>
            <a:r>
              <a:rPr lang="de-DE" sz="1600" i="1" dirty="0"/>
              <a:t>. </a:t>
            </a:r>
          </a:p>
          <a:p>
            <a:r>
              <a:rPr lang="de-DE" sz="1600" i="1" dirty="0"/>
              <a:t>[…]</a:t>
            </a:r>
          </a:p>
          <a:p>
            <a:endParaRPr lang="en-US" sz="1600" b="1" dirty="0"/>
          </a:p>
          <a:p>
            <a:pPr marL="285750" indent="-285750">
              <a:buFont typeface="Wingdings" pitchFamily="2" charset="2"/>
              <a:buChar char="Ø"/>
            </a:pPr>
            <a:r>
              <a:rPr lang="en-US" sz="2000" b="1" dirty="0"/>
              <a:t>Paragraph 1: Legal basis for customs controls</a:t>
            </a:r>
          </a:p>
          <a:p>
            <a:endParaRPr lang="en-US" sz="2000" b="1" dirty="0"/>
          </a:p>
          <a:p>
            <a:pPr marL="285750" indent="-285750">
              <a:buFont typeface="Wingdings" pitchFamily="2" charset="2"/>
              <a:buChar char="Ø"/>
            </a:pPr>
            <a:r>
              <a:rPr lang="en-US" sz="2000" b="1" dirty="0"/>
              <a:t>Paragraph 2: </a:t>
            </a:r>
            <a:r>
              <a:rPr lang="de-DE" sz="2000" b="1" dirty="0" err="1"/>
              <a:t>Customs</a:t>
            </a:r>
            <a:r>
              <a:rPr lang="de-DE" sz="2000" b="1" dirty="0"/>
              <a:t> </a:t>
            </a:r>
            <a:r>
              <a:rPr lang="de-DE" sz="2000" b="1" dirty="0" err="1"/>
              <a:t>controls</a:t>
            </a:r>
            <a:r>
              <a:rPr lang="de-DE" sz="2000" b="1" dirty="0"/>
              <a:t> … </a:t>
            </a:r>
            <a:r>
              <a:rPr lang="de-DE" sz="2000" b="1" dirty="0" err="1"/>
              <a:t>primarily</a:t>
            </a:r>
            <a:r>
              <a:rPr lang="de-DE" sz="2000" b="1" dirty="0"/>
              <a:t> </a:t>
            </a:r>
            <a:r>
              <a:rPr lang="de-DE" sz="2000" b="1" dirty="0" err="1"/>
              <a:t>be</a:t>
            </a:r>
            <a:r>
              <a:rPr lang="de-DE" sz="2000" b="1" dirty="0"/>
              <a:t> </a:t>
            </a:r>
            <a:r>
              <a:rPr lang="de-DE" sz="2000" b="1" dirty="0" err="1"/>
              <a:t>based</a:t>
            </a:r>
            <a:r>
              <a:rPr lang="de-DE" sz="2000" b="1" dirty="0"/>
              <a:t> on </a:t>
            </a:r>
            <a:r>
              <a:rPr lang="de-DE" sz="2000" b="1" dirty="0" err="1"/>
              <a:t>risk</a:t>
            </a:r>
            <a:r>
              <a:rPr lang="de-DE" sz="2000" b="1" dirty="0"/>
              <a:t> </a:t>
            </a:r>
            <a:r>
              <a:rPr lang="de-DE" sz="2000" b="1" dirty="0" err="1"/>
              <a:t>analysis</a:t>
            </a:r>
            <a:r>
              <a:rPr lang="de-DE" sz="2000" b="1" dirty="0"/>
              <a:t> </a:t>
            </a:r>
            <a:endParaRPr lang="en-US" sz="2000" b="1" dirty="0"/>
          </a:p>
          <a:p>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p:txBody>
      </p:sp>
    </p:spTree>
    <p:extLst>
      <p:ext uri="{BB962C8B-B14F-4D97-AF65-F5344CB8AC3E}">
        <p14:creationId xmlns:p14="http://schemas.microsoft.com/office/powerpoint/2010/main" val="2181396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EF785-91FD-0E76-205F-4AEA5E736CE2}"/>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B33BF408-4F5A-2C6C-0575-191D470FBE4B}"/>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Customs</a:t>
            </a:r>
            <a:r>
              <a:rPr lang="de-DE" sz="2000" dirty="0"/>
              <a:t> </a:t>
            </a:r>
            <a:r>
              <a:rPr lang="de-DE" sz="2000" dirty="0" err="1"/>
              <a:t>controls</a:t>
            </a:r>
            <a:r>
              <a:rPr lang="de-DE" sz="2000" dirty="0"/>
              <a:t> in </a:t>
            </a:r>
            <a:r>
              <a:rPr lang="de-DE" sz="2000" dirty="0" err="1"/>
              <a:t>practice</a:t>
            </a:r>
            <a:endParaRPr lang="de-DE" sz="2000" cap="all" dirty="0">
              <a:solidFill>
                <a:schemeClr val="bg1"/>
              </a:solidFill>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A31A124D-CED6-A3A6-80FE-54F0D100A57C}"/>
              </a:ext>
            </a:extLst>
          </p:cNvPr>
          <p:cNvSpPr/>
          <p:nvPr/>
        </p:nvSpPr>
        <p:spPr>
          <a:xfrm>
            <a:off x="475726" y="1110330"/>
            <a:ext cx="7990523" cy="6309420"/>
          </a:xfrm>
          <a:prstGeom prst="rect">
            <a:avLst/>
          </a:prstGeom>
        </p:spPr>
        <p:txBody>
          <a:bodyPr wrap="square">
            <a:spAutoFit/>
          </a:bodyPr>
          <a:lstStyle/>
          <a:p>
            <a:pPr marL="285750" indent="-285750">
              <a:buFont typeface="Wingdings" panose="05000000000000000000" pitchFamily="2" charset="2"/>
              <a:buChar char="§"/>
            </a:pPr>
            <a:r>
              <a:rPr lang="de-DE" sz="2200" dirty="0"/>
              <a:t>Risk </a:t>
            </a:r>
            <a:r>
              <a:rPr lang="de-DE" sz="2200" dirty="0" err="1"/>
              <a:t>analysis</a:t>
            </a:r>
            <a:r>
              <a:rPr lang="de-DE" sz="2200" dirty="0"/>
              <a:t> </a:t>
            </a:r>
            <a:r>
              <a:rPr lang="de-DE" sz="2200" dirty="0" err="1"/>
              <a:t>departments</a:t>
            </a:r>
            <a:r>
              <a:rPr lang="de-DE" sz="2200" dirty="0"/>
              <a:t> in </a:t>
            </a:r>
            <a:r>
              <a:rPr lang="de-DE" sz="2200" dirty="0" err="1"/>
              <a:t>the</a:t>
            </a:r>
            <a:r>
              <a:rPr lang="de-DE" sz="2200" dirty="0"/>
              <a:t> EU-Member States </a:t>
            </a:r>
            <a:r>
              <a:rPr lang="de-DE" sz="2200" dirty="0" err="1"/>
              <a:t>examine</a:t>
            </a:r>
            <a:r>
              <a:rPr lang="de-DE" sz="2200" dirty="0"/>
              <a:t> </a:t>
            </a:r>
            <a:r>
              <a:rPr lang="de-DE" sz="2200" dirty="0" err="1"/>
              <a:t>the</a:t>
            </a:r>
            <a:r>
              <a:rPr lang="de-DE" sz="2200" dirty="0"/>
              <a:t> </a:t>
            </a:r>
            <a:r>
              <a:rPr lang="de-DE" sz="2200" dirty="0" err="1"/>
              <a:t>flow</a:t>
            </a:r>
            <a:r>
              <a:rPr lang="de-DE" sz="2200" dirty="0"/>
              <a:t> </a:t>
            </a:r>
            <a:r>
              <a:rPr lang="de-DE" sz="2200" dirty="0" err="1"/>
              <a:t>of</a:t>
            </a:r>
            <a:r>
              <a:rPr lang="de-DE" sz="2200" dirty="0"/>
              <a:t> </a:t>
            </a:r>
            <a:r>
              <a:rPr lang="de-DE" sz="2200" dirty="0" err="1"/>
              <a:t>goods</a:t>
            </a:r>
            <a:r>
              <a:rPr lang="de-DE" sz="2200" dirty="0"/>
              <a:t> and </a:t>
            </a:r>
            <a:r>
              <a:rPr lang="de-DE" sz="2200" dirty="0" err="1"/>
              <a:t>determine</a:t>
            </a:r>
            <a:r>
              <a:rPr lang="de-DE" sz="2200" dirty="0"/>
              <a:t> </a:t>
            </a:r>
            <a:r>
              <a:rPr lang="de-DE" sz="2200" dirty="0" err="1"/>
              <a:t>which</a:t>
            </a:r>
            <a:r>
              <a:rPr lang="de-DE" sz="2200" dirty="0"/>
              <a:t> </a:t>
            </a:r>
            <a:r>
              <a:rPr lang="de-DE" sz="2200" dirty="0" err="1"/>
              <a:t>shipments</a:t>
            </a:r>
            <a:r>
              <a:rPr lang="de-DE" sz="2200" dirty="0"/>
              <a:t> </a:t>
            </a:r>
            <a:r>
              <a:rPr lang="de-DE" sz="2200" dirty="0" err="1"/>
              <a:t>are</a:t>
            </a:r>
            <a:r>
              <a:rPr lang="de-DE" sz="2200" dirty="0"/>
              <a:t> </a:t>
            </a:r>
            <a:r>
              <a:rPr lang="de-DE" sz="2200" dirty="0" err="1"/>
              <a:t>to</a:t>
            </a:r>
            <a:r>
              <a:rPr lang="de-DE" sz="2200" dirty="0"/>
              <a:t> </a:t>
            </a:r>
            <a:r>
              <a:rPr lang="de-DE" sz="2200" dirty="0" err="1"/>
              <a:t>be</a:t>
            </a:r>
            <a:r>
              <a:rPr lang="de-DE" sz="2200" dirty="0"/>
              <a:t> </a:t>
            </a:r>
            <a:r>
              <a:rPr lang="de-DE" sz="2200" dirty="0" err="1"/>
              <a:t>checked</a:t>
            </a:r>
            <a:r>
              <a:rPr lang="de-DE" sz="2200" dirty="0"/>
              <a:t> </a:t>
            </a:r>
            <a:r>
              <a:rPr lang="de-DE" sz="2200" dirty="0" err="1"/>
              <a:t>based</a:t>
            </a:r>
            <a:r>
              <a:rPr lang="de-DE" sz="2200" dirty="0"/>
              <a:t> on electronic </a:t>
            </a:r>
            <a:r>
              <a:rPr lang="de-DE" sz="2200" dirty="0" err="1"/>
              <a:t>analyses</a:t>
            </a:r>
            <a:endParaRPr lang="de-DE" sz="2200" dirty="0"/>
          </a:p>
          <a:p>
            <a:pPr marL="285750" indent="-285750">
              <a:buFont typeface="Wingdings" panose="05000000000000000000" pitchFamily="2" charset="2"/>
              <a:buChar char="§"/>
            </a:pPr>
            <a:endParaRPr lang="de-DE" sz="2200" dirty="0"/>
          </a:p>
          <a:p>
            <a:pPr marL="285750" indent="-285750">
              <a:buFont typeface="Wingdings" panose="05000000000000000000" pitchFamily="2" charset="2"/>
              <a:buChar char="§"/>
            </a:pPr>
            <a:r>
              <a:rPr lang="de-DE" sz="2200" dirty="0"/>
              <a:t>Risk </a:t>
            </a:r>
            <a:r>
              <a:rPr lang="de-DE" sz="2200" dirty="0" err="1"/>
              <a:t>profiles</a:t>
            </a:r>
            <a:r>
              <a:rPr lang="de-DE" sz="2200" dirty="0"/>
              <a:t> </a:t>
            </a:r>
            <a:r>
              <a:rPr lang="de-DE" sz="2200" dirty="0" err="1"/>
              <a:t>are</a:t>
            </a:r>
            <a:r>
              <a:rPr lang="de-DE" sz="2200" dirty="0"/>
              <a:t> </a:t>
            </a:r>
            <a:r>
              <a:rPr lang="de-DE" sz="2200" dirty="0" err="1"/>
              <a:t>made</a:t>
            </a:r>
            <a:r>
              <a:rPr lang="de-DE" sz="2200" dirty="0"/>
              <a:t> </a:t>
            </a:r>
            <a:r>
              <a:rPr lang="de-DE" sz="2200" dirty="0" err="1"/>
              <a:t>available</a:t>
            </a:r>
            <a:r>
              <a:rPr lang="de-DE" sz="2200" dirty="0"/>
              <a:t> </a:t>
            </a:r>
            <a:r>
              <a:rPr lang="de-DE" sz="2200" dirty="0" err="1"/>
              <a:t>to</a:t>
            </a:r>
            <a:r>
              <a:rPr lang="de-DE" sz="2200" dirty="0"/>
              <a:t> </a:t>
            </a:r>
            <a:r>
              <a:rPr lang="de-DE" sz="2200" dirty="0" err="1"/>
              <a:t>customs</a:t>
            </a:r>
            <a:r>
              <a:rPr lang="de-DE" sz="2200" dirty="0"/>
              <a:t> </a:t>
            </a:r>
            <a:r>
              <a:rPr lang="de-DE" sz="2200" dirty="0" err="1"/>
              <a:t>officials</a:t>
            </a:r>
            <a:r>
              <a:rPr lang="de-DE" sz="2200" dirty="0"/>
              <a:t> </a:t>
            </a:r>
            <a:r>
              <a:rPr lang="de-DE" sz="2200" dirty="0" err="1"/>
              <a:t>during</a:t>
            </a:r>
            <a:r>
              <a:rPr lang="de-DE" sz="2200" dirty="0"/>
              <a:t> </a:t>
            </a:r>
            <a:r>
              <a:rPr lang="de-DE" sz="2200" dirty="0" err="1"/>
              <a:t>clearance</a:t>
            </a:r>
            <a:r>
              <a:rPr lang="de-DE" sz="2200" dirty="0"/>
              <a:t>, </a:t>
            </a:r>
            <a:r>
              <a:rPr lang="de-DE" sz="2200" dirty="0" err="1"/>
              <a:t>allowing</a:t>
            </a:r>
            <a:r>
              <a:rPr lang="de-DE" sz="2200" dirty="0"/>
              <a:t> </a:t>
            </a:r>
            <a:r>
              <a:rPr lang="de-DE" sz="2200" dirty="0" err="1"/>
              <a:t>for</a:t>
            </a:r>
            <a:r>
              <a:rPr lang="de-DE" sz="2200" dirty="0"/>
              <a:t> </a:t>
            </a:r>
            <a:r>
              <a:rPr lang="de-DE" sz="2200" dirty="0" err="1"/>
              <a:t>targeted</a:t>
            </a:r>
            <a:r>
              <a:rPr lang="de-DE" sz="2200" dirty="0"/>
              <a:t> </a:t>
            </a:r>
            <a:r>
              <a:rPr lang="de-DE" sz="2200" dirty="0" err="1"/>
              <a:t>checks</a:t>
            </a:r>
            <a:r>
              <a:rPr lang="de-DE" sz="2200" dirty="0"/>
              <a:t>.</a:t>
            </a:r>
          </a:p>
          <a:p>
            <a:pPr marL="285750" indent="-285750">
              <a:buFont typeface="Wingdings" panose="05000000000000000000" pitchFamily="2" charset="2"/>
              <a:buChar char="§"/>
            </a:pPr>
            <a:endParaRPr lang="de-DE" sz="2200" dirty="0"/>
          </a:p>
          <a:p>
            <a:pPr marL="285750" indent="-285750">
              <a:buFont typeface="Wingdings" panose="05000000000000000000" pitchFamily="2" charset="2"/>
              <a:buChar char="§"/>
            </a:pPr>
            <a:r>
              <a:rPr lang="de-DE" sz="2200" dirty="0" err="1"/>
              <a:t>No</a:t>
            </a:r>
            <a:r>
              <a:rPr lang="de-DE" sz="2200" dirty="0"/>
              <a:t> </a:t>
            </a:r>
            <a:r>
              <a:rPr lang="de-DE" sz="2200" dirty="0" err="1"/>
              <a:t>common</a:t>
            </a:r>
            <a:r>
              <a:rPr lang="de-DE" sz="2200" dirty="0"/>
              <a:t> </a:t>
            </a:r>
            <a:r>
              <a:rPr lang="de-DE" sz="2200" dirty="0" err="1"/>
              <a:t>standards</a:t>
            </a:r>
            <a:r>
              <a:rPr lang="de-DE" sz="2200" dirty="0"/>
              <a:t> </a:t>
            </a:r>
            <a:r>
              <a:rPr lang="de-DE" sz="2200" dirty="0" err="1"/>
              <a:t>or</a:t>
            </a:r>
            <a:r>
              <a:rPr lang="de-DE" sz="2200" dirty="0"/>
              <a:t> </a:t>
            </a:r>
            <a:r>
              <a:rPr lang="de-DE" sz="2200" dirty="0" err="1"/>
              <a:t>processes</a:t>
            </a:r>
            <a:r>
              <a:rPr lang="de-DE" sz="2200" dirty="0"/>
              <a:t> </a:t>
            </a:r>
            <a:r>
              <a:rPr lang="de-DE" sz="2200" dirty="0" err="1"/>
              <a:t>for</a:t>
            </a:r>
            <a:r>
              <a:rPr lang="de-DE" sz="2200" dirty="0"/>
              <a:t> Risk </a:t>
            </a:r>
            <a:r>
              <a:rPr lang="de-DE" sz="2200" dirty="0" err="1"/>
              <a:t>analysis</a:t>
            </a:r>
            <a:r>
              <a:rPr lang="de-DE" sz="2200" dirty="0"/>
              <a:t> </a:t>
            </a:r>
            <a:r>
              <a:rPr lang="de-DE" sz="2200" dirty="0" err="1"/>
              <a:t>departments</a:t>
            </a:r>
            <a:r>
              <a:rPr lang="de-DE" sz="2200" dirty="0"/>
              <a:t> </a:t>
            </a:r>
          </a:p>
          <a:p>
            <a:pPr marL="285750" indent="-285750">
              <a:buFont typeface="Wingdings" panose="05000000000000000000" pitchFamily="2" charset="2"/>
              <a:buChar char="§"/>
            </a:pPr>
            <a:endParaRPr lang="de-DE" sz="2200" dirty="0"/>
          </a:p>
          <a:p>
            <a:pPr marL="285750" indent="-285750">
              <a:buFont typeface="Wingdings" panose="05000000000000000000" pitchFamily="2" charset="2"/>
              <a:buChar char="§"/>
            </a:pPr>
            <a:r>
              <a:rPr lang="de-DE" sz="2200" dirty="0"/>
              <a:t>IT </a:t>
            </a:r>
            <a:r>
              <a:rPr lang="de-DE" sz="2200" dirty="0" err="1"/>
              <a:t>applications</a:t>
            </a:r>
            <a:r>
              <a:rPr lang="de-DE" sz="2200" dirty="0"/>
              <a:t> </a:t>
            </a:r>
            <a:r>
              <a:rPr lang="de-DE" sz="2200" dirty="0" err="1"/>
              <a:t>exist</a:t>
            </a:r>
            <a:r>
              <a:rPr lang="de-DE" sz="2200" dirty="0"/>
              <a:t> </a:t>
            </a:r>
            <a:r>
              <a:rPr lang="de-DE" sz="2200" dirty="0" err="1"/>
              <a:t>that</a:t>
            </a:r>
            <a:r>
              <a:rPr lang="de-DE" sz="2200" dirty="0"/>
              <a:t> </a:t>
            </a:r>
            <a:r>
              <a:rPr lang="de-DE" sz="2200" dirty="0" err="1"/>
              <a:t>enable</a:t>
            </a:r>
            <a:r>
              <a:rPr lang="de-DE" sz="2200" dirty="0"/>
              <a:t> </a:t>
            </a:r>
            <a:r>
              <a:rPr lang="de-DE" sz="2200" dirty="0" err="1"/>
              <a:t>exchange</a:t>
            </a:r>
            <a:r>
              <a:rPr lang="de-DE" sz="2200" dirty="0"/>
              <a:t> </a:t>
            </a:r>
            <a:r>
              <a:rPr lang="de-DE" sz="2200" dirty="0" err="1"/>
              <a:t>between</a:t>
            </a:r>
            <a:r>
              <a:rPr lang="de-DE" sz="2200" dirty="0"/>
              <a:t> EU-Member States in </a:t>
            </a:r>
            <a:r>
              <a:rPr lang="de-DE" sz="2200" dirty="0" err="1"/>
              <a:t>the</a:t>
            </a:r>
            <a:r>
              <a:rPr lang="de-DE" sz="2200" dirty="0"/>
              <a:t> </a:t>
            </a:r>
            <a:r>
              <a:rPr lang="de-DE" sz="2200" dirty="0" err="1"/>
              <a:t>event</a:t>
            </a:r>
            <a:r>
              <a:rPr lang="de-DE" sz="2200" dirty="0"/>
              <a:t> </a:t>
            </a:r>
            <a:r>
              <a:rPr lang="de-DE" sz="2200" dirty="0" err="1"/>
              <a:t>of</a:t>
            </a:r>
            <a:r>
              <a:rPr lang="de-DE" sz="2200" dirty="0"/>
              <a:t> </a:t>
            </a:r>
            <a:r>
              <a:rPr lang="de-DE" sz="2200" dirty="0" err="1"/>
              <a:t>newly</a:t>
            </a:r>
            <a:r>
              <a:rPr lang="de-DE" sz="2200" dirty="0"/>
              <a:t> </a:t>
            </a:r>
            <a:r>
              <a:rPr lang="de-DE" sz="2200" dirty="0" err="1"/>
              <a:t>identified</a:t>
            </a:r>
            <a:r>
              <a:rPr lang="de-DE" sz="2200" dirty="0"/>
              <a:t> </a:t>
            </a:r>
            <a:r>
              <a:rPr lang="de-DE" sz="2200" dirty="0" err="1"/>
              <a:t>risks</a:t>
            </a:r>
            <a:endParaRPr lang="de-DE" sz="2200" dirty="0"/>
          </a:p>
          <a:p>
            <a:pPr marL="285750" indent="-285750">
              <a:buFont typeface="Wingdings" panose="05000000000000000000" pitchFamily="2" charset="2"/>
              <a:buChar char="§"/>
            </a:pPr>
            <a:endParaRPr lang="de-DE" sz="2200" dirty="0"/>
          </a:p>
          <a:p>
            <a:pPr marL="285750" indent="-285750">
              <a:buFont typeface="Wingdings" panose="05000000000000000000" pitchFamily="2" charset="2"/>
              <a:buChar char="§"/>
            </a:pPr>
            <a:r>
              <a:rPr lang="de-DE" sz="2200" dirty="0" err="1"/>
              <a:t>There</a:t>
            </a:r>
            <a:r>
              <a:rPr lang="de-DE" sz="2200" dirty="0"/>
              <a:t> </a:t>
            </a:r>
            <a:r>
              <a:rPr lang="de-DE" sz="2200" dirty="0" err="1"/>
              <a:t>are</a:t>
            </a:r>
            <a:r>
              <a:rPr lang="de-DE" sz="2200" dirty="0"/>
              <a:t> still </a:t>
            </a:r>
            <a:r>
              <a:rPr lang="de-DE" sz="2200" dirty="0" err="1"/>
              <a:t>significant</a:t>
            </a:r>
            <a:r>
              <a:rPr lang="de-DE" sz="2200" dirty="0"/>
              <a:t> </a:t>
            </a:r>
            <a:r>
              <a:rPr lang="de-DE" sz="2200" dirty="0" err="1"/>
              <a:t>differences</a:t>
            </a:r>
            <a:r>
              <a:rPr lang="de-DE" sz="2200" dirty="0"/>
              <a:t> in </a:t>
            </a:r>
            <a:r>
              <a:rPr lang="de-DE" sz="2200" dirty="0" err="1"/>
              <a:t>the</a:t>
            </a:r>
            <a:r>
              <a:rPr lang="de-DE" sz="2200" dirty="0"/>
              <a:t> </a:t>
            </a:r>
            <a:r>
              <a:rPr lang="de-DE" sz="2200" dirty="0" err="1"/>
              <a:t>implementation</a:t>
            </a:r>
            <a:r>
              <a:rPr lang="de-DE" sz="2200" dirty="0"/>
              <a:t> </a:t>
            </a:r>
            <a:r>
              <a:rPr lang="de-DE" sz="2200" dirty="0" err="1"/>
              <a:t>of</a:t>
            </a:r>
            <a:r>
              <a:rPr lang="de-DE" sz="2200" dirty="0"/>
              <a:t> Art. 46 UCC in </a:t>
            </a:r>
            <a:r>
              <a:rPr lang="de-DE" sz="2200" dirty="0" err="1"/>
              <a:t>the</a:t>
            </a:r>
            <a:r>
              <a:rPr lang="de-DE" sz="2200" dirty="0"/>
              <a:t> </a:t>
            </a:r>
            <a:r>
              <a:rPr lang="de-DE" sz="2200" dirty="0" err="1"/>
              <a:t>various</a:t>
            </a:r>
            <a:r>
              <a:rPr lang="de-DE" sz="2200" dirty="0"/>
              <a:t> EU Member States</a:t>
            </a:r>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p:txBody>
      </p:sp>
    </p:spTree>
    <p:extLst>
      <p:ext uri="{BB962C8B-B14F-4D97-AF65-F5344CB8AC3E}">
        <p14:creationId xmlns:p14="http://schemas.microsoft.com/office/powerpoint/2010/main" val="138244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75A28-EB21-D36A-197C-D37D187B213C}"/>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3E55D668-5EF8-0165-5788-0FA467C360F9}"/>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Challenges in </a:t>
            </a:r>
            <a:r>
              <a:rPr lang="de-DE" dirty="0" err="1"/>
              <a:t>conducting</a:t>
            </a:r>
            <a:r>
              <a:rPr lang="de-DE" dirty="0"/>
              <a:t> </a:t>
            </a:r>
            <a:r>
              <a:rPr lang="de-DE" dirty="0" err="1"/>
              <a:t>customs</a:t>
            </a:r>
            <a:r>
              <a:rPr lang="de-DE" dirty="0"/>
              <a:t> </a:t>
            </a:r>
            <a:r>
              <a:rPr lang="de-DE" dirty="0" err="1"/>
              <a:t>controls</a:t>
            </a:r>
            <a:endParaRPr lang="de-DE" dirty="0"/>
          </a:p>
        </p:txBody>
      </p:sp>
      <p:sp>
        <p:nvSpPr>
          <p:cNvPr id="2" name="Rechteck 1">
            <a:extLst>
              <a:ext uri="{FF2B5EF4-FFF2-40B4-BE49-F238E27FC236}">
                <a16:creationId xmlns:a16="http://schemas.microsoft.com/office/drawing/2014/main" id="{4D70022C-865A-8EEB-63B9-CFB5ACCF6D3C}"/>
              </a:ext>
            </a:extLst>
          </p:cNvPr>
          <p:cNvSpPr/>
          <p:nvPr/>
        </p:nvSpPr>
        <p:spPr>
          <a:xfrm>
            <a:off x="475726" y="1110330"/>
            <a:ext cx="7990523" cy="7417415"/>
          </a:xfrm>
          <a:prstGeom prst="rect">
            <a:avLst/>
          </a:prstGeom>
        </p:spPr>
        <p:txBody>
          <a:bodyPr wrap="square">
            <a:spAutoFit/>
          </a:bodyPr>
          <a:lstStyle/>
          <a:p>
            <a:pPr marL="285750" indent="-285750">
              <a:buFont typeface="Wingdings" pitchFamily="2" charset="2"/>
              <a:buChar char="§"/>
            </a:pPr>
            <a:r>
              <a:rPr lang="de-DE" sz="2000" dirty="0" err="1"/>
              <a:t>Customs</a:t>
            </a:r>
            <a:r>
              <a:rPr lang="de-DE" sz="2000" dirty="0"/>
              <a:t> </a:t>
            </a:r>
            <a:r>
              <a:rPr lang="de-DE" sz="2000" dirty="0" err="1"/>
              <a:t>authorities</a:t>
            </a:r>
            <a:r>
              <a:rPr lang="de-DE" sz="2000" dirty="0"/>
              <a:t>’ human </a:t>
            </a:r>
            <a:r>
              <a:rPr lang="de-DE" sz="2000" dirty="0" err="1"/>
              <a:t>resources</a:t>
            </a:r>
            <a:r>
              <a:rPr lang="de-DE" sz="2000" dirty="0"/>
              <a:t> </a:t>
            </a:r>
            <a:r>
              <a:rPr lang="de-DE" sz="2000" dirty="0" err="1"/>
              <a:t>often</a:t>
            </a:r>
            <a:r>
              <a:rPr lang="de-DE" sz="2000" dirty="0"/>
              <a:t> </a:t>
            </a:r>
            <a:r>
              <a:rPr lang="de-DE" sz="2000" dirty="0" err="1"/>
              <a:t>cannot</a:t>
            </a:r>
            <a:r>
              <a:rPr lang="de-DE" sz="2000" dirty="0"/>
              <a:t> </a:t>
            </a:r>
            <a:r>
              <a:rPr lang="de-DE" sz="2000" dirty="0" err="1"/>
              <a:t>keep</a:t>
            </a:r>
            <a:r>
              <a:rPr lang="de-DE" sz="2000" dirty="0"/>
              <a:t> </a:t>
            </a:r>
            <a:r>
              <a:rPr lang="de-DE" sz="2000" dirty="0" err="1"/>
              <a:t>pace</a:t>
            </a:r>
            <a:r>
              <a:rPr lang="de-DE" sz="2000" dirty="0"/>
              <a:t> </a:t>
            </a:r>
            <a:r>
              <a:rPr lang="de-DE" sz="2000" dirty="0" err="1"/>
              <a:t>with</a:t>
            </a:r>
            <a:r>
              <a:rPr lang="de-DE" sz="2000" dirty="0"/>
              <a:t> </a:t>
            </a:r>
            <a:r>
              <a:rPr lang="de-DE" sz="2000" dirty="0" err="1"/>
              <a:t>the</a:t>
            </a:r>
            <a:r>
              <a:rPr lang="de-DE" sz="2000" dirty="0"/>
              <a:t> </a:t>
            </a:r>
            <a:r>
              <a:rPr lang="de-DE" sz="2000" dirty="0" err="1"/>
              <a:t>increasing</a:t>
            </a:r>
            <a:r>
              <a:rPr lang="de-DE" sz="2000" dirty="0"/>
              <a:t> </a:t>
            </a:r>
            <a:r>
              <a:rPr lang="de-DE" sz="2000" dirty="0" err="1"/>
              <a:t>volume</a:t>
            </a:r>
            <a:r>
              <a:rPr lang="de-DE" sz="2000" dirty="0"/>
              <a:t> </a:t>
            </a:r>
            <a:r>
              <a:rPr lang="de-DE" sz="2000" dirty="0" err="1"/>
              <a:t>of</a:t>
            </a:r>
            <a:r>
              <a:rPr lang="de-DE" sz="2000" dirty="0"/>
              <a:t> </a:t>
            </a:r>
            <a:r>
              <a:rPr lang="de-DE" sz="2000" dirty="0" err="1"/>
              <a:t>declarations</a:t>
            </a:r>
            <a:endParaRPr lang="de-DE" sz="2000" dirty="0"/>
          </a:p>
          <a:p>
            <a:pPr marL="285750" indent="-285750">
              <a:buFont typeface="Wingdings" pitchFamily="2" charset="2"/>
              <a:buChar char="§"/>
            </a:pPr>
            <a:endParaRPr lang="de-DE" dirty="0"/>
          </a:p>
          <a:p>
            <a:r>
              <a:rPr lang="de-DE" dirty="0">
                <a:solidFill>
                  <a:schemeClr val="bg1">
                    <a:lumMod val="65000"/>
                  </a:schemeClr>
                </a:solidFill>
              </a:rPr>
              <a:t>An </a:t>
            </a:r>
            <a:r>
              <a:rPr lang="de-DE" dirty="0" err="1">
                <a:solidFill>
                  <a:schemeClr val="bg1">
                    <a:lumMod val="65000"/>
                  </a:schemeClr>
                </a:solidFill>
              </a:rPr>
              <a:t>example</a:t>
            </a:r>
            <a:r>
              <a:rPr lang="de-DE" dirty="0">
                <a:solidFill>
                  <a:schemeClr val="bg1">
                    <a:lumMod val="65000"/>
                  </a:schemeClr>
                </a:solidFill>
              </a:rPr>
              <a:t> </a:t>
            </a:r>
            <a:r>
              <a:rPr lang="de-DE" dirty="0" err="1">
                <a:solidFill>
                  <a:schemeClr val="bg1">
                    <a:lumMod val="65000"/>
                  </a:schemeClr>
                </a:solidFill>
              </a:rPr>
              <a:t>from</a:t>
            </a:r>
            <a:r>
              <a:rPr lang="de-DE" dirty="0">
                <a:solidFill>
                  <a:schemeClr val="bg1">
                    <a:lumMod val="65000"/>
                  </a:schemeClr>
                </a:solidFill>
              </a:rPr>
              <a:t> Germany: In 2024, a total </a:t>
            </a:r>
            <a:r>
              <a:rPr lang="de-DE" dirty="0" err="1">
                <a:solidFill>
                  <a:schemeClr val="bg1">
                    <a:lumMod val="65000"/>
                  </a:schemeClr>
                </a:solidFill>
              </a:rPr>
              <a:t>of</a:t>
            </a:r>
            <a:r>
              <a:rPr lang="de-DE" dirty="0">
                <a:solidFill>
                  <a:schemeClr val="bg1">
                    <a:lumMod val="65000"/>
                  </a:schemeClr>
                </a:solidFill>
              </a:rPr>
              <a:t> 5,852 </a:t>
            </a:r>
            <a:r>
              <a:rPr lang="de-DE" dirty="0" err="1">
                <a:solidFill>
                  <a:schemeClr val="bg1">
                    <a:lumMod val="65000"/>
                  </a:schemeClr>
                </a:solidFill>
              </a:rPr>
              <a:t>customs</a:t>
            </a:r>
            <a:r>
              <a:rPr lang="de-DE" dirty="0">
                <a:solidFill>
                  <a:schemeClr val="bg1">
                    <a:lumMod val="65000"/>
                  </a:schemeClr>
                </a:solidFill>
              </a:rPr>
              <a:t> </a:t>
            </a:r>
            <a:r>
              <a:rPr lang="de-DE" dirty="0" err="1">
                <a:solidFill>
                  <a:schemeClr val="bg1">
                    <a:lumMod val="65000"/>
                  </a:schemeClr>
                </a:solidFill>
              </a:rPr>
              <a:t>officers</a:t>
            </a:r>
            <a:r>
              <a:rPr lang="de-DE" dirty="0">
                <a:solidFill>
                  <a:schemeClr val="bg1">
                    <a:lumMod val="65000"/>
                  </a:schemeClr>
                </a:solidFill>
              </a:rPr>
              <a:t> </a:t>
            </a:r>
            <a:r>
              <a:rPr lang="de-DE" dirty="0" err="1">
                <a:solidFill>
                  <a:schemeClr val="bg1">
                    <a:lumMod val="65000"/>
                  </a:schemeClr>
                </a:solidFill>
              </a:rPr>
              <a:t>processed</a:t>
            </a:r>
            <a:r>
              <a:rPr lang="de-DE" dirty="0">
                <a:solidFill>
                  <a:schemeClr val="bg1">
                    <a:lumMod val="65000"/>
                  </a:schemeClr>
                </a:solidFill>
              </a:rPr>
              <a:t> a total </a:t>
            </a:r>
            <a:r>
              <a:rPr lang="de-DE" dirty="0" err="1">
                <a:solidFill>
                  <a:schemeClr val="bg1">
                    <a:lumMod val="65000"/>
                  </a:schemeClr>
                </a:solidFill>
              </a:rPr>
              <a:t>of</a:t>
            </a:r>
            <a:r>
              <a:rPr lang="de-DE" dirty="0">
                <a:solidFill>
                  <a:schemeClr val="bg1">
                    <a:lumMod val="65000"/>
                  </a:schemeClr>
                </a:solidFill>
              </a:rPr>
              <a:t> 345.4 </a:t>
            </a:r>
            <a:r>
              <a:rPr lang="de-DE" dirty="0" err="1">
                <a:solidFill>
                  <a:schemeClr val="bg1">
                    <a:lumMod val="65000"/>
                  </a:schemeClr>
                </a:solidFill>
              </a:rPr>
              <a:t>million</a:t>
            </a:r>
            <a:r>
              <a:rPr lang="de-DE" dirty="0">
                <a:solidFill>
                  <a:schemeClr val="bg1">
                    <a:lumMod val="65000"/>
                  </a:schemeClr>
                </a:solidFill>
              </a:rPr>
              <a:t> </a:t>
            </a:r>
            <a:r>
              <a:rPr lang="de-DE" dirty="0" err="1">
                <a:solidFill>
                  <a:schemeClr val="bg1">
                    <a:lumMod val="65000"/>
                  </a:schemeClr>
                </a:solidFill>
              </a:rPr>
              <a:t>import</a:t>
            </a:r>
            <a:r>
              <a:rPr lang="de-DE" dirty="0">
                <a:solidFill>
                  <a:schemeClr val="bg1">
                    <a:lumMod val="65000"/>
                  </a:schemeClr>
                </a:solidFill>
              </a:rPr>
              <a:t> </a:t>
            </a:r>
            <a:r>
              <a:rPr lang="de-DE" dirty="0" err="1">
                <a:solidFill>
                  <a:schemeClr val="bg1">
                    <a:lumMod val="65000"/>
                  </a:schemeClr>
                </a:solidFill>
              </a:rPr>
              <a:t>customs</a:t>
            </a:r>
            <a:r>
              <a:rPr lang="de-DE" dirty="0">
                <a:solidFill>
                  <a:schemeClr val="bg1">
                    <a:lumMod val="65000"/>
                  </a:schemeClr>
                </a:solidFill>
              </a:rPr>
              <a:t> </a:t>
            </a:r>
            <a:r>
              <a:rPr lang="de-DE" dirty="0" err="1">
                <a:solidFill>
                  <a:schemeClr val="bg1">
                    <a:lumMod val="65000"/>
                  </a:schemeClr>
                </a:solidFill>
              </a:rPr>
              <a:t>declarations</a:t>
            </a:r>
            <a:r>
              <a:rPr lang="de-DE" dirty="0">
                <a:solidFill>
                  <a:schemeClr val="bg1">
                    <a:lumMod val="65000"/>
                  </a:schemeClr>
                </a:solidFill>
              </a:rPr>
              <a:t> and 242 </a:t>
            </a:r>
            <a:r>
              <a:rPr lang="de-DE" dirty="0" err="1">
                <a:solidFill>
                  <a:schemeClr val="bg1">
                    <a:lumMod val="65000"/>
                  </a:schemeClr>
                </a:solidFill>
              </a:rPr>
              <a:t>million</a:t>
            </a:r>
            <a:r>
              <a:rPr lang="de-DE" dirty="0">
                <a:solidFill>
                  <a:schemeClr val="bg1">
                    <a:lumMod val="65000"/>
                  </a:schemeClr>
                </a:solidFill>
              </a:rPr>
              <a:t> </a:t>
            </a:r>
            <a:r>
              <a:rPr lang="de-DE" dirty="0" err="1">
                <a:solidFill>
                  <a:schemeClr val="bg1">
                    <a:lumMod val="65000"/>
                  </a:schemeClr>
                </a:solidFill>
              </a:rPr>
              <a:t>export</a:t>
            </a:r>
            <a:r>
              <a:rPr lang="de-DE" dirty="0">
                <a:solidFill>
                  <a:schemeClr val="bg1">
                    <a:lumMod val="65000"/>
                  </a:schemeClr>
                </a:solidFill>
              </a:rPr>
              <a:t> </a:t>
            </a:r>
            <a:r>
              <a:rPr lang="de-DE" dirty="0" err="1">
                <a:solidFill>
                  <a:schemeClr val="bg1">
                    <a:lumMod val="65000"/>
                  </a:schemeClr>
                </a:solidFill>
              </a:rPr>
              <a:t>customs</a:t>
            </a:r>
            <a:r>
              <a:rPr lang="de-DE" dirty="0">
                <a:solidFill>
                  <a:schemeClr val="bg1">
                    <a:lumMod val="65000"/>
                  </a:schemeClr>
                </a:solidFill>
              </a:rPr>
              <a:t> </a:t>
            </a:r>
            <a:r>
              <a:rPr lang="de-DE" dirty="0" err="1">
                <a:solidFill>
                  <a:schemeClr val="bg1">
                    <a:lumMod val="65000"/>
                  </a:schemeClr>
                </a:solidFill>
              </a:rPr>
              <a:t>declarations</a:t>
            </a:r>
            <a:r>
              <a:rPr lang="de-DE" dirty="0">
                <a:solidFill>
                  <a:schemeClr val="bg1">
                    <a:lumMod val="65000"/>
                  </a:schemeClr>
                </a:solidFill>
              </a:rPr>
              <a:t>. This </a:t>
            </a:r>
            <a:r>
              <a:rPr lang="de-DE" dirty="0" err="1">
                <a:solidFill>
                  <a:schemeClr val="bg1">
                    <a:lumMod val="65000"/>
                  </a:schemeClr>
                </a:solidFill>
              </a:rPr>
              <a:t>is</a:t>
            </a:r>
            <a:r>
              <a:rPr lang="de-DE" dirty="0">
                <a:solidFill>
                  <a:schemeClr val="bg1">
                    <a:lumMod val="65000"/>
                  </a:schemeClr>
                </a:solidFill>
              </a:rPr>
              <a:t> an </a:t>
            </a:r>
            <a:r>
              <a:rPr lang="de-DE" dirty="0" err="1">
                <a:solidFill>
                  <a:schemeClr val="bg1">
                    <a:lumMod val="65000"/>
                  </a:schemeClr>
                </a:solidFill>
              </a:rPr>
              <a:t>average</a:t>
            </a:r>
            <a:r>
              <a:rPr lang="de-DE" dirty="0">
                <a:solidFill>
                  <a:schemeClr val="bg1">
                    <a:lumMod val="65000"/>
                  </a:schemeClr>
                </a:solidFill>
              </a:rPr>
              <a:t> </a:t>
            </a:r>
            <a:r>
              <a:rPr lang="de-DE" dirty="0" err="1">
                <a:solidFill>
                  <a:schemeClr val="bg1">
                    <a:lumMod val="65000"/>
                  </a:schemeClr>
                </a:solidFill>
              </a:rPr>
              <a:t>of</a:t>
            </a:r>
            <a:r>
              <a:rPr lang="de-DE" dirty="0">
                <a:solidFill>
                  <a:schemeClr val="bg1">
                    <a:lumMod val="65000"/>
                  </a:schemeClr>
                </a:solidFill>
              </a:rPr>
              <a:t> </a:t>
            </a:r>
            <a:r>
              <a:rPr lang="de-DE" dirty="0" err="1">
                <a:solidFill>
                  <a:schemeClr val="bg1">
                    <a:lumMod val="65000"/>
                  </a:schemeClr>
                </a:solidFill>
              </a:rPr>
              <a:t>approximately</a:t>
            </a:r>
            <a:r>
              <a:rPr lang="de-DE" dirty="0">
                <a:solidFill>
                  <a:schemeClr val="bg1">
                    <a:lumMod val="65000"/>
                  </a:schemeClr>
                </a:solidFill>
              </a:rPr>
              <a:t> 100,000 </a:t>
            </a:r>
            <a:r>
              <a:rPr lang="de-DE" dirty="0" err="1">
                <a:solidFill>
                  <a:schemeClr val="bg1">
                    <a:lumMod val="65000"/>
                  </a:schemeClr>
                </a:solidFill>
              </a:rPr>
              <a:t>clearances</a:t>
            </a:r>
            <a:r>
              <a:rPr lang="de-DE" dirty="0">
                <a:solidFill>
                  <a:schemeClr val="bg1">
                    <a:lumMod val="65000"/>
                  </a:schemeClr>
                </a:solidFill>
              </a:rPr>
              <a:t> per </a:t>
            </a:r>
            <a:r>
              <a:rPr lang="de-DE" dirty="0" err="1">
                <a:solidFill>
                  <a:schemeClr val="bg1">
                    <a:lumMod val="65000"/>
                  </a:schemeClr>
                </a:solidFill>
              </a:rPr>
              <a:t>customs</a:t>
            </a:r>
            <a:r>
              <a:rPr lang="de-DE" dirty="0">
                <a:solidFill>
                  <a:schemeClr val="bg1">
                    <a:lumMod val="65000"/>
                  </a:schemeClr>
                </a:solidFill>
              </a:rPr>
              <a:t> </a:t>
            </a:r>
            <a:r>
              <a:rPr lang="de-DE" dirty="0" err="1">
                <a:solidFill>
                  <a:schemeClr val="bg1">
                    <a:lumMod val="65000"/>
                  </a:schemeClr>
                </a:solidFill>
              </a:rPr>
              <a:t>officer</a:t>
            </a:r>
            <a:r>
              <a:rPr lang="de-DE" dirty="0">
                <a:solidFill>
                  <a:schemeClr val="bg1">
                    <a:lumMod val="65000"/>
                  </a:schemeClr>
                </a:solidFill>
              </a:rPr>
              <a:t>.</a:t>
            </a:r>
          </a:p>
          <a:p>
            <a:pPr marL="285750" indent="-285750">
              <a:buFont typeface="Wingdings" pitchFamily="2" charset="2"/>
              <a:buChar char="§"/>
            </a:pPr>
            <a:endParaRPr lang="de-DE" dirty="0">
              <a:solidFill>
                <a:schemeClr val="bg1">
                  <a:lumMod val="65000"/>
                </a:schemeClr>
              </a:solidFill>
            </a:endParaRPr>
          </a:p>
          <a:p>
            <a:pPr marL="285750" indent="-285750">
              <a:buFont typeface="Wingdings" pitchFamily="2" charset="2"/>
              <a:buChar char="§"/>
            </a:pPr>
            <a:r>
              <a:rPr lang="de-DE" sz="2000" dirty="0" err="1"/>
              <a:t>Customs</a:t>
            </a:r>
            <a:r>
              <a:rPr lang="de-DE" sz="2000" dirty="0"/>
              <a:t> </a:t>
            </a:r>
            <a:r>
              <a:rPr lang="de-DE" sz="2000" dirty="0" err="1"/>
              <a:t>controls</a:t>
            </a:r>
            <a:r>
              <a:rPr lang="de-DE" sz="2000"/>
              <a:t>: A </a:t>
            </a:r>
            <a:r>
              <a:rPr lang="de-DE" sz="2000" dirty="0"/>
              <a:t>rare </a:t>
            </a:r>
            <a:r>
              <a:rPr lang="de-DE" sz="2000" dirty="0" err="1"/>
              <a:t>exception</a:t>
            </a:r>
            <a:r>
              <a:rPr lang="de-DE" sz="2000" dirty="0"/>
              <a:t> in </a:t>
            </a:r>
            <a:r>
              <a:rPr lang="de-DE" sz="2000" dirty="0" err="1"/>
              <a:t>practice</a:t>
            </a:r>
            <a:r>
              <a:rPr lang="de-DE" sz="2000" dirty="0"/>
              <a:t>?</a:t>
            </a:r>
          </a:p>
          <a:p>
            <a:endParaRPr lang="de-DE" dirty="0"/>
          </a:p>
          <a:p>
            <a:pPr marL="285750" indent="-285750">
              <a:buFont typeface="Wingdings" pitchFamily="2" charset="2"/>
              <a:buChar char="Ø"/>
            </a:pPr>
            <a:r>
              <a:rPr lang="de-DE" dirty="0">
                <a:solidFill>
                  <a:schemeClr val="bg1">
                    <a:lumMod val="65000"/>
                  </a:schemeClr>
                </a:solidFill>
              </a:rPr>
              <a:t>In Germany, </a:t>
            </a:r>
            <a:r>
              <a:rPr lang="de-DE" dirty="0" err="1">
                <a:solidFill>
                  <a:schemeClr val="bg1">
                    <a:lumMod val="65000"/>
                  </a:schemeClr>
                </a:solidFill>
              </a:rPr>
              <a:t>the</a:t>
            </a:r>
            <a:r>
              <a:rPr lang="de-DE" dirty="0">
                <a:solidFill>
                  <a:schemeClr val="bg1">
                    <a:lumMod val="65000"/>
                  </a:schemeClr>
                </a:solidFill>
              </a:rPr>
              <a:t> </a:t>
            </a:r>
            <a:r>
              <a:rPr lang="de-DE" dirty="0" err="1">
                <a:solidFill>
                  <a:schemeClr val="bg1">
                    <a:lumMod val="65000"/>
                  </a:schemeClr>
                </a:solidFill>
              </a:rPr>
              <a:t>customs</a:t>
            </a:r>
            <a:r>
              <a:rPr lang="de-DE" dirty="0">
                <a:solidFill>
                  <a:schemeClr val="bg1">
                    <a:lumMod val="65000"/>
                  </a:schemeClr>
                </a:solidFill>
              </a:rPr>
              <a:t> </a:t>
            </a:r>
            <a:r>
              <a:rPr lang="de-DE" dirty="0" err="1">
                <a:solidFill>
                  <a:schemeClr val="bg1">
                    <a:lumMod val="65000"/>
                  </a:schemeClr>
                </a:solidFill>
              </a:rPr>
              <a:t>administration</a:t>
            </a:r>
            <a:r>
              <a:rPr lang="de-DE" dirty="0">
                <a:solidFill>
                  <a:schemeClr val="bg1">
                    <a:lumMod val="65000"/>
                  </a:schemeClr>
                </a:solidFill>
              </a:rPr>
              <a:t> </a:t>
            </a:r>
            <a:r>
              <a:rPr lang="de-DE" dirty="0" err="1">
                <a:solidFill>
                  <a:schemeClr val="bg1">
                    <a:lumMod val="65000"/>
                  </a:schemeClr>
                </a:solidFill>
              </a:rPr>
              <a:t>has</a:t>
            </a:r>
            <a:r>
              <a:rPr lang="de-DE" dirty="0">
                <a:solidFill>
                  <a:schemeClr val="bg1">
                    <a:lumMod val="65000"/>
                  </a:schemeClr>
                </a:solidFill>
              </a:rPr>
              <a:t> not </a:t>
            </a:r>
            <a:r>
              <a:rPr lang="de-DE" dirty="0" err="1">
                <a:solidFill>
                  <a:schemeClr val="bg1">
                    <a:lumMod val="65000"/>
                  </a:schemeClr>
                </a:solidFill>
              </a:rPr>
              <a:t>published</a:t>
            </a:r>
            <a:r>
              <a:rPr lang="de-DE" dirty="0">
                <a:solidFill>
                  <a:schemeClr val="bg1">
                    <a:lumMod val="65000"/>
                  </a:schemeClr>
                </a:solidFill>
              </a:rPr>
              <a:t> </a:t>
            </a:r>
            <a:r>
              <a:rPr lang="de-DE" dirty="0" err="1">
                <a:solidFill>
                  <a:schemeClr val="bg1">
                    <a:lumMod val="65000"/>
                  </a:schemeClr>
                </a:solidFill>
              </a:rPr>
              <a:t>official</a:t>
            </a:r>
            <a:r>
              <a:rPr lang="de-DE" dirty="0">
                <a:solidFill>
                  <a:schemeClr val="bg1">
                    <a:lumMod val="65000"/>
                  </a:schemeClr>
                </a:solidFill>
              </a:rPr>
              <a:t> </a:t>
            </a:r>
            <a:r>
              <a:rPr lang="de-DE" dirty="0" err="1">
                <a:solidFill>
                  <a:schemeClr val="bg1">
                    <a:lumMod val="65000"/>
                  </a:schemeClr>
                </a:solidFill>
              </a:rPr>
              <a:t>figures</a:t>
            </a:r>
            <a:r>
              <a:rPr lang="de-DE" dirty="0">
                <a:solidFill>
                  <a:schemeClr val="bg1">
                    <a:lumMod val="65000"/>
                  </a:schemeClr>
                </a:solidFill>
              </a:rPr>
              <a:t> on </a:t>
            </a:r>
            <a:r>
              <a:rPr lang="de-DE" dirty="0" err="1">
                <a:solidFill>
                  <a:schemeClr val="bg1">
                    <a:lumMod val="65000"/>
                  </a:schemeClr>
                </a:solidFill>
              </a:rPr>
              <a:t>customs</a:t>
            </a:r>
            <a:r>
              <a:rPr lang="de-DE" dirty="0">
                <a:solidFill>
                  <a:schemeClr val="bg1">
                    <a:lumMod val="65000"/>
                  </a:schemeClr>
                </a:solidFill>
              </a:rPr>
              <a:t> </a:t>
            </a:r>
            <a:r>
              <a:rPr lang="de-DE" dirty="0" err="1">
                <a:solidFill>
                  <a:schemeClr val="bg1">
                    <a:lumMod val="65000"/>
                  </a:schemeClr>
                </a:solidFill>
              </a:rPr>
              <a:t>inspections</a:t>
            </a:r>
            <a:r>
              <a:rPr lang="de-DE" dirty="0">
                <a:solidFill>
                  <a:schemeClr val="bg1">
                    <a:lumMod val="65000"/>
                  </a:schemeClr>
                </a:solidFill>
              </a:rPr>
              <a:t> </a:t>
            </a:r>
            <a:r>
              <a:rPr lang="de-DE" dirty="0" err="1">
                <a:solidFill>
                  <a:schemeClr val="bg1">
                    <a:lumMod val="65000"/>
                  </a:schemeClr>
                </a:solidFill>
              </a:rPr>
              <a:t>conducted</a:t>
            </a:r>
            <a:r>
              <a:rPr lang="de-DE" dirty="0">
                <a:solidFill>
                  <a:schemeClr val="bg1">
                    <a:lumMod val="65000"/>
                  </a:schemeClr>
                </a:solidFill>
              </a:rPr>
              <a:t> </a:t>
            </a:r>
            <a:r>
              <a:rPr lang="de-DE" dirty="0" err="1">
                <a:solidFill>
                  <a:schemeClr val="bg1">
                    <a:lumMod val="65000"/>
                  </a:schemeClr>
                </a:solidFill>
              </a:rPr>
              <a:t>for</a:t>
            </a:r>
            <a:r>
              <a:rPr lang="de-DE" dirty="0">
                <a:solidFill>
                  <a:schemeClr val="bg1">
                    <a:lumMod val="65000"/>
                  </a:schemeClr>
                </a:solidFill>
              </a:rPr>
              <a:t> </a:t>
            </a:r>
            <a:r>
              <a:rPr lang="de-DE" dirty="0" err="1">
                <a:solidFill>
                  <a:schemeClr val="bg1">
                    <a:lumMod val="65000"/>
                  </a:schemeClr>
                </a:solidFill>
              </a:rPr>
              <a:t>years</a:t>
            </a:r>
            <a:r>
              <a:rPr lang="de-DE" dirty="0">
                <a:solidFill>
                  <a:schemeClr val="bg1">
                    <a:lumMod val="65000"/>
                  </a:schemeClr>
                </a:solidFill>
              </a:rPr>
              <a:t>.</a:t>
            </a:r>
          </a:p>
          <a:p>
            <a:pPr marL="285750" indent="-285750">
              <a:buFont typeface="Wingdings" pitchFamily="2" charset="2"/>
              <a:buChar char="Ø"/>
            </a:pPr>
            <a:endParaRPr lang="de-DE" dirty="0">
              <a:solidFill>
                <a:schemeClr val="bg1">
                  <a:lumMod val="65000"/>
                </a:schemeClr>
              </a:solidFill>
            </a:endParaRPr>
          </a:p>
          <a:p>
            <a:pPr marL="285750" indent="-285750">
              <a:buFont typeface="Wingdings" pitchFamily="2" charset="2"/>
              <a:buChar char="Ø"/>
            </a:pPr>
            <a:r>
              <a:rPr lang="de-DE" dirty="0" err="1">
                <a:solidFill>
                  <a:schemeClr val="bg1">
                    <a:lumMod val="65000"/>
                  </a:schemeClr>
                </a:solidFill>
              </a:rPr>
              <a:t>It</a:t>
            </a:r>
            <a:r>
              <a:rPr lang="de-DE" dirty="0">
                <a:solidFill>
                  <a:schemeClr val="bg1">
                    <a:lumMod val="65000"/>
                  </a:schemeClr>
                </a:solidFill>
              </a:rPr>
              <a:t> </a:t>
            </a:r>
            <a:r>
              <a:rPr lang="de-DE" dirty="0" err="1">
                <a:solidFill>
                  <a:schemeClr val="bg1">
                    <a:lumMod val="65000"/>
                  </a:schemeClr>
                </a:solidFill>
              </a:rPr>
              <a:t>is</a:t>
            </a:r>
            <a:r>
              <a:rPr lang="de-DE" dirty="0">
                <a:solidFill>
                  <a:schemeClr val="bg1">
                    <a:lumMod val="65000"/>
                  </a:schemeClr>
                </a:solidFill>
              </a:rPr>
              <a:t> </a:t>
            </a:r>
            <a:r>
              <a:rPr lang="de-DE" dirty="0" err="1">
                <a:solidFill>
                  <a:schemeClr val="bg1">
                    <a:lumMod val="65000"/>
                  </a:schemeClr>
                </a:solidFill>
              </a:rPr>
              <a:t>estimated</a:t>
            </a:r>
            <a:r>
              <a:rPr lang="de-DE" dirty="0">
                <a:solidFill>
                  <a:schemeClr val="bg1">
                    <a:lumMod val="65000"/>
                  </a:schemeClr>
                </a:solidFill>
              </a:rPr>
              <a:t> </a:t>
            </a:r>
            <a:r>
              <a:rPr lang="de-DE" dirty="0" err="1">
                <a:solidFill>
                  <a:schemeClr val="bg1">
                    <a:lumMod val="65000"/>
                  </a:schemeClr>
                </a:solidFill>
              </a:rPr>
              <a:t>that</a:t>
            </a:r>
            <a:r>
              <a:rPr lang="de-DE" dirty="0">
                <a:solidFill>
                  <a:schemeClr val="bg1">
                    <a:lumMod val="65000"/>
                  </a:schemeClr>
                </a:solidFill>
              </a:rPr>
              <a:t> </a:t>
            </a:r>
            <a:r>
              <a:rPr lang="de-DE" dirty="0" err="1">
                <a:solidFill>
                  <a:schemeClr val="bg1">
                    <a:lumMod val="65000"/>
                  </a:schemeClr>
                </a:solidFill>
              </a:rPr>
              <a:t>less</a:t>
            </a:r>
            <a:r>
              <a:rPr lang="de-DE" dirty="0">
                <a:solidFill>
                  <a:schemeClr val="bg1">
                    <a:lumMod val="65000"/>
                  </a:schemeClr>
                </a:solidFill>
              </a:rPr>
              <a:t> </a:t>
            </a:r>
            <a:r>
              <a:rPr lang="de-DE" dirty="0" err="1">
                <a:solidFill>
                  <a:schemeClr val="bg1">
                    <a:lumMod val="65000"/>
                  </a:schemeClr>
                </a:solidFill>
              </a:rPr>
              <a:t>than</a:t>
            </a:r>
            <a:r>
              <a:rPr lang="de-DE" dirty="0">
                <a:solidFill>
                  <a:schemeClr val="bg1">
                    <a:lumMod val="65000"/>
                  </a:schemeClr>
                </a:solidFill>
              </a:rPr>
              <a:t> 0.1 % </a:t>
            </a:r>
            <a:r>
              <a:rPr lang="de-DE" dirty="0" err="1">
                <a:solidFill>
                  <a:schemeClr val="bg1">
                    <a:lumMod val="65000"/>
                  </a:schemeClr>
                </a:solidFill>
              </a:rPr>
              <a:t>of</a:t>
            </a:r>
            <a:r>
              <a:rPr lang="de-DE" dirty="0">
                <a:solidFill>
                  <a:schemeClr val="bg1">
                    <a:lumMod val="65000"/>
                  </a:schemeClr>
                </a:solidFill>
              </a:rPr>
              <a:t> all </a:t>
            </a:r>
            <a:r>
              <a:rPr lang="de-DE" dirty="0" err="1">
                <a:solidFill>
                  <a:schemeClr val="bg1">
                    <a:lumMod val="65000"/>
                  </a:schemeClr>
                </a:solidFill>
              </a:rPr>
              <a:t>shipments</a:t>
            </a:r>
            <a:r>
              <a:rPr lang="de-DE" dirty="0">
                <a:solidFill>
                  <a:schemeClr val="bg1">
                    <a:lumMod val="65000"/>
                  </a:schemeClr>
                </a:solidFill>
              </a:rPr>
              <a:t> </a:t>
            </a:r>
            <a:r>
              <a:rPr lang="de-DE" dirty="0" err="1">
                <a:solidFill>
                  <a:schemeClr val="bg1">
                    <a:lumMod val="65000"/>
                  </a:schemeClr>
                </a:solidFill>
              </a:rPr>
              <a:t>are</a:t>
            </a:r>
            <a:r>
              <a:rPr lang="de-DE" dirty="0">
                <a:solidFill>
                  <a:schemeClr val="bg1">
                    <a:lumMod val="65000"/>
                  </a:schemeClr>
                </a:solidFill>
              </a:rPr>
              <a:t> </a:t>
            </a:r>
            <a:r>
              <a:rPr lang="de-DE" dirty="0" err="1">
                <a:solidFill>
                  <a:schemeClr val="bg1">
                    <a:lumMod val="65000"/>
                  </a:schemeClr>
                </a:solidFill>
              </a:rPr>
              <a:t>actually</a:t>
            </a:r>
            <a:r>
              <a:rPr lang="de-DE" dirty="0">
                <a:solidFill>
                  <a:schemeClr val="bg1">
                    <a:lumMod val="65000"/>
                  </a:schemeClr>
                </a:solidFill>
              </a:rPr>
              <a:t> </a:t>
            </a:r>
            <a:r>
              <a:rPr lang="de-DE" dirty="0" err="1">
                <a:solidFill>
                  <a:schemeClr val="bg1">
                    <a:lumMod val="65000"/>
                  </a:schemeClr>
                </a:solidFill>
              </a:rPr>
              <a:t>physically</a:t>
            </a:r>
            <a:r>
              <a:rPr lang="de-DE" dirty="0">
                <a:solidFill>
                  <a:schemeClr val="bg1">
                    <a:lumMod val="65000"/>
                  </a:schemeClr>
                </a:solidFill>
              </a:rPr>
              <a:t> </a:t>
            </a:r>
            <a:r>
              <a:rPr lang="de-DE" dirty="0" err="1">
                <a:solidFill>
                  <a:schemeClr val="bg1">
                    <a:lumMod val="65000"/>
                  </a:schemeClr>
                </a:solidFill>
              </a:rPr>
              <a:t>inspected</a:t>
            </a:r>
            <a:r>
              <a:rPr lang="de-DE" dirty="0">
                <a:solidFill>
                  <a:schemeClr val="bg1">
                    <a:lumMod val="65000"/>
                  </a:schemeClr>
                </a:solidFill>
              </a:rPr>
              <a:t>.</a:t>
            </a:r>
          </a:p>
          <a:p>
            <a:pPr marL="285750" indent="-285750">
              <a:buFont typeface="Wingdings" pitchFamily="2" charset="2"/>
              <a:buChar char="Ø"/>
            </a:pPr>
            <a:endParaRPr lang="de-DE" dirty="0">
              <a:solidFill>
                <a:schemeClr val="bg1">
                  <a:lumMod val="65000"/>
                </a:schemeClr>
              </a:solidFill>
            </a:endParaRPr>
          </a:p>
          <a:p>
            <a:pPr marL="285750" indent="-285750">
              <a:buFont typeface="Wingdings" pitchFamily="2" charset="2"/>
              <a:buChar char="§"/>
            </a:pPr>
            <a:endParaRPr lang="de-DE" dirty="0"/>
          </a:p>
          <a:p>
            <a:pPr marL="285750" indent="-285750">
              <a:buFont typeface="Wingdings" pitchFamily="2" charset="2"/>
              <a:buChar char="§"/>
            </a:pPr>
            <a:endParaRPr lang="de-DE" dirty="0"/>
          </a:p>
          <a:p>
            <a:pPr marL="285750" indent="-285750">
              <a:buFont typeface="Wingdings" pitchFamily="2" charset="2"/>
              <a:buChar char="§"/>
            </a:pPr>
            <a:endParaRPr lang="de-DE" dirty="0"/>
          </a:p>
          <a:p>
            <a:endParaRPr lang="de-DE" dirty="0"/>
          </a:p>
          <a:p>
            <a:endParaRPr lang="de-DE" dirty="0"/>
          </a:p>
          <a:p>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p:txBody>
      </p:sp>
    </p:spTree>
    <p:extLst>
      <p:ext uri="{BB962C8B-B14F-4D97-AF65-F5344CB8AC3E}">
        <p14:creationId xmlns:p14="http://schemas.microsoft.com/office/powerpoint/2010/main" val="424580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66A65-B1D5-C19E-8BE5-FB678325F0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708198-3295-74BD-7BB8-C608F348D56A}"/>
              </a:ext>
            </a:extLst>
          </p:cNvPr>
          <p:cNvSpPr>
            <a:spLocks noGrp="1"/>
          </p:cNvSpPr>
          <p:nvPr>
            <p:ph type="ctrTitle"/>
          </p:nvPr>
        </p:nvSpPr>
        <p:spPr/>
        <p:txBody>
          <a:bodyPr>
            <a:normAutofit fontScale="90000"/>
          </a:bodyPr>
          <a:lstStyle/>
          <a:p>
            <a:br>
              <a:rPr lang="de-DE" dirty="0"/>
            </a:br>
            <a:r>
              <a:rPr lang="de-DE" dirty="0"/>
              <a:t>Challenges </a:t>
            </a:r>
            <a:r>
              <a:rPr lang="de-DE" dirty="0" err="1"/>
              <a:t>of</a:t>
            </a:r>
            <a:r>
              <a:rPr lang="de-DE" dirty="0"/>
              <a:t> </a:t>
            </a:r>
            <a:r>
              <a:rPr lang="de-DE" dirty="0" err="1"/>
              <a:t>customs</a:t>
            </a:r>
            <a:r>
              <a:rPr lang="de-DE" dirty="0"/>
              <a:t> </a:t>
            </a:r>
            <a:r>
              <a:rPr lang="de-DE" dirty="0" err="1"/>
              <a:t>controls</a:t>
            </a:r>
            <a:r>
              <a:rPr lang="de-DE" dirty="0"/>
              <a:t> </a:t>
            </a:r>
            <a:br>
              <a:rPr lang="de-DE" dirty="0"/>
            </a:br>
            <a:r>
              <a:rPr lang="de-DE" dirty="0"/>
              <a:t>on </a:t>
            </a:r>
            <a:r>
              <a:rPr lang="de-DE" dirty="0" err="1"/>
              <a:t>e-commerce</a:t>
            </a:r>
            <a:r>
              <a:rPr lang="de-DE" dirty="0"/>
              <a:t> </a:t>
            </a:r>
            <a:r>
              <a:rPr lang="de-DE" dirty="0" err="1"/>
              <a:t>shipments</a:t>
            </a:r>
            <a:endParaRPr lang="de-DE" dirty="0"/>
          </a:p>
        </p:txBody>
      </p:sp>
      <p:sp>
        <p:nvSpPr>
          <p:cNvPr id="3" name="Rectangle 1">
            <a:extLst>
              <a:ext uri="{FF2B5EF4-FFF2-40B4-BE49-F238E27FC236}">
                <a16:creationId xmlns:a16="http://schemas.microsoft.com/office/drawing/2014/main" id="{394B3410-A562-6DEA-043F-84A89368352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1940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3EE7-BED5-D480-D610-D2FB885F8A0B}"/>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BAFC38F3-F179-0D29-7247-521C2B71FEEA}"/>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Challenges </a:t>
            </a:r>
            <a:r>
              <a:rPr lang="de-DE" sz="2000" dirty="0" err="1"/>
              <a:t>of</a:t>
            </a:r>
            <a:r>
              <a:rPr lang="de-DE" sz="2000" dirty="0"/>
              <a:t> </a:t>
            </a:r>
            <a:r>
              <a:rPr lang="de-DE" sz="2000" dirty="0" err="1"/>
              <a:t>customs</a:t>
            </a:r>
            <a:r>
              <a:rPr lang="de-DE" sz="2000" dirty="0"/>
              <a:t> </a:t>
            </a:r>
            <a:r>
              <a:rPr lang="de-DE" sz="2000" dirty="0" err="1"/>
              <a:t>controls</a:t>
            </a:r>
            <a:r>
              <a:rPr lang="de-DE" sz="2000" dirty="0"/>
              <a:t> on </a:t>
            </a:r>
            <a:r>
              <a:rPr lang="de-DE" sz="2000" dirty="0" err="1"/>
              <a:t>e-commerce</a:t>
            </a:r>
            <a:r>
              <a:rPr lang="de-DE" sz="2000" dirty="0"/>
              <a:t> </a:t>
            </a:r>
            <a:r>
              <a:rPr lang="de-DE" sz="2000" dirty="0" err="1"/>
              <a:t>shipments</a:t>
            </a:r>
            <a:endParaRPr lang="de-DE" sz="2000" cap="all" dirty="0">
              <a:solidFill>
                <a:schemeClr val="bg1"/>
              </a:solidFill>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25062B56-34AC-7E62-907F-80D4D017E8D9}"/>
              </a:ext>
            </a:extLst>
          </p:cNvPr>
          <p:cNvSpPr/>
          <p:nvPr/>
        </p:nvSpPr>
        <p:spPr>
          <a:xfrm>
            <a:off x="475726" y="1110330"/>
            <a:ext cx="7990523" cy="7417415"/>
          </a:xfrm>
          <a:prstGeom prst="rect">
            <a:avLst/>
          </a:prstGeom>
        </p:spPr>
        <p:txBody>
          <a:bodyPr wrap="square">
            <a:spAutoFit/>
          </a:bodyPr>
          <a:lstStyle/>
          <a:p>
            <a:pPr marL="285750" indent="-285750">
              <a:buFont typeface="Wingdings" panose="05000000000000000000" pitchFamily="2" charset="2"/>
              <a:buChar char="§"/>
            </a:pPr>
            <a:r>
              <a:rPr lang="de-DE" dirty="0"/>
              <a:t>Due </a:t>
            </a:r>
            <a:r>
              <a:rPr lang="de-DE" dirty="0" err="1"/>
              <a:t>to</a:t>
            </a:r>
            <a:r>
              <a:rPr lang="de-DE" dirty="0"/>
              <a:t> </a:t>
            </a:r>
            <a:r>
              <a:rPr lang="de-DE" dirty="0" err="1"/>
              <a:t>the</a:t>
            </a:r>
            <a:r>
              <a:rPr lang="de-DE" dirty="0"/>
              <a:t> large </a:t>
            </a:r>
            <a:r>
              <a:rPr lang="de-DE" dirty="0" err="1"/>
              <a:t>number</a:t>
            </a:r>
            <a:r>
              <a:rPr lang="de-DE" dirty="0"/>
              <a:t> </a:t>
            </a:r>
            <a:r>
              <a:rPr lang="de-DE" dirty="0" err="1"/>
              <a:t>of</a:t>
            </a:r>
            <a:r>
              <a:rPr lang="de-DE" dirty="0"/>
              <a:t> </a:t>
            </a:r>
            <a:r>
              <a:rPr lang="de-DE" dirty="0" err="1"/>
              <a:t>shipments</a:t>
            </a:r>
            <a:r>
              <a:rPr lang="de-DE" dirty="0"/>
              <a:t>, </a:t>
            </a:r>
            <a:r>
              <a:rPr lang="de-DE" dirty="0" err="1"/>
              <a:t>meaningful</a:t>
            </a:r>
            <a:r>
              <a:rPr lang="de-DE" dirty="0"/>
              <a:t> </a:t>
            </a:r>
            <a:r>
              <a:rPr lang="de-DE" dirty="0" err="1"/>
              <a:t>controls</a:t>
            </a:r>
            <a:r>
              <a:rPr lang="de-DE" dirty="0"/>
              <a:t> </a:t>
            </a:r>
            <a:r>
              <a:rPr lang="de-DE" dirty="0" err="1"/>
              <a:t>are</a:t>
            </a:r>
            <a:r>
              <a:rPr lang="de-DE" dirty="0"/>
              <a:t> </a:t>
            </a:r>
            <a:r>
              <a:rPr lang="de-DE" u="sng" dirty="0" err="1"/>
              <a:t>only</a:t>
            </a:r>
            <a:r>
              <a:rPr lang="de-DE" dirty="0"/>
              <a:t> possible </a:t>
            </a:r>
            <a:r>
              <a:rPr lang="de-DE" dirty="0" err="1"/>
              <a:t>through</a:t>
            </a:r>
            <a:r>
              <a:rPr lang="de-DE" dirty="0"/>
              <a:t> </a:t>
            </a:r>
            <a:r>
              <a:rPr lang="de-DE" dirty="0" err="1"/>
              <a:t>risk</a:t>
            </a:r>
            <a:r>
              <a:rPr lang="de-DE" dirty="0"/>
              <a:t> </a:t>
            </a:r>
            <a:r>
              <a:rPr lang="de-DE" dirty="0" err="1"/>
              <a:t>analysis</a:t>
            </a:r>
            <a:r>
              <a:rPr lang="de-DE" dirty="0"/>
              <a:t>! </a:t>
            </a:r>
          </a:p>
          <a:p>
            <a:pPr marL="285750" indent="-285750">
              <a:buFont typeface="Wingdings" panose="05000000000000000000" pitchFamily="2" charset="2"/>
              <a:buChar char="§"/>
            </a:pPr>
            <a:endParaRPr lang="de-DE" dirty="0"/>
          </a:p>
          <a:p>
            <a:r>
              <a:rPr lang="de-DE" dirty="0"/>
              <a:t>But: </a:t>
            </a:r>
            <a:r>
              <a:rPr lang="de-DE" b="1" dirty="0"/>
              <a:t>The </a:t>
            </a:r>
            <a:r>
              <a:rPr lang="de-DE" b="1" dirty="0" err="1"/>
              <a:t>risk</a:t>
            </a:r>
            <a:r>
              <a:rPr lang="de-DE" b="1" dirty="0"/>
              <a:t> </a:t>
            </a:r>
            <a:r>
              <a:rPr lang="de-DE" b="1" dirty="0" err="1"/>
              <a:t>analysis</a:t>
            </a:r>
            <a:r>
              <a:rPr lang="de-DE" b="1" dirty="0"/>
              <a:t> </a:t>
            </a:r>
            <a:r>
              <a:rPr lang="de-DE" b="1" dirty="0" err="1"/>
              <a:t>can</a:t>
            </a:r>
            <a:r>
              <a:rPr lang="de-DE" b="1" dirty="0"/>
              <a:t> </a:t>
            </a:r>
            <a:r>
              <a:rPr lang="de-DE" b="1" dirty="0" err="1"/>
              <a:t>only</a:t>
            </a:r>
            <a:r>
              <a:rPr lang="de-DE" b="1" dirty="0"/>
              <a:t> </a:t>
            </a:r>
            <a:r>
              <a:rPr lang="de-DE" b="1" dirty="0" err="1"/>
              <a:t>be</a:t>
            </a:r>
            <a:r>
              <a:rPr lang="de-DE" b="1" dirty="0"/>
              <a:t> </a:t>
            </a:r>
            <a:r>
              <a:rPr lang="de-DE" b="1" dirty="0" err="1"/>
              <a:t>as</a:t>
            </a:r>
            <a:r>
              <a:rPr lang="de-DE" b="1" dirty="0"/>
              <a:t> </a:t>
            </a:r>
            <a:r>
              <a:rPr lang="de-DE" b="1" dirty="0" err="1"/>
              <a:t>good</a:t>
            </a:r>
            <a:r>
              <a:rPr lang="de-DE" b="1" dirty="0"/>
              <a:t> </a:t>
            </a:r>
            <a:r>
              <a:rPr lang="de-DE" b="1" dirty="0" err="1"/>
              <a:t>as</a:t>
            </a:r>
            <a:r>
              <a:rPr lang="de-DE" b="1" dirty="0"/>
              <a:t> </a:t>
            </a:r>
            <a:r>
              <a:rPr lang="de-DE" b="1" dirty="0" err="1"/>
              <a:t>the</a:t>
            </a:r>
            <a:r>
              <a:rPr lang="de-DE" b="1" dirty="0"/>
              <a:t> </a:t>
            </a:r>
            <a:r>
              <a:rPr lang="de-DE" b="1" dirty="0" err="1"/>
              <a:t>available</a:t>
            </a:r>
            <a:r>
              <a:rPr lang="de-DE" b="1" dirty="0"/>
              <a:t> </a:t>
            </a:r>
            <a:r>
              <a:rPr lang="de-DE" b="1" dirty="0" err="1"/>
              <a:t>data</a:t>
            </a:r>
            <a:r>
              <a:rPr lang="de-DE" b="1" dirty="0"/>
              <a:t>!</a:t>
            </a:r>
          </a:p>
          <a:p>
            <a:pPr marL="285750" indent="-285750">
              <a:buFont typeface="Wingdings" pitchFamily="2" charset="2"/>
              <a:buChar char="Ø"/>
            </a:pPr>
            <a:r>
              <a:rPr lang="de-DE" dirty="0" err="1"/>
              <a:t>less</a:t>
            </a:r>
            <a:r>
              <a:rPr lang="de-DE" dirty="0"/>
              <a:t> </a:t>
            </a:r>
            <a:r>
              <a:rPr lang="de-DE" dirty="0" err="1"/>
              <a:t>data</a:t>
            </a:r>
            <a:r>
              <a:rPr lang="de-DE" dirty="0"/>
              <a:t> due </a:t>
            </a:r>
            <a:r>
              <a:rPr lang="de-DE" dirty="0" err="1"/>
              <a:t>to</a:t>
            </a:r>
            <a:r>
              <a:rPr lang="de-DE" dirty="0"/>
              <a:t> </a:t>
            </a:r>
            <a:r>
              <a:rPr lang="de-DE" dirty="0" err="1"/>
              <a:t>reduced</a:t>
            </a:r>
            <a:r>
              <a:rPr lang="de-DE" dirty="0"/>
              <a:t> </a:t>
            </a:r>
            <a:r>
              <a:rPr lang="de-DE" dirty="0" err="1"/>
              <a:t>data</a:t>
            </a:r>
            <a:r>
              <a:rPr lang="de-DE" dirty="0"/>
              <a:t> </a:t>
            </a:r>
            <a:r>
              <a:rPr lang="de-DE" dirty="0" err="1"/>
              <a:t>set</a:t>
            </a:r>
            <a:endParaRPr lang="de-DE" dirty="0"/>
          </a:p>
          <a:p>
            <a:pPr marL="285750" indent="-285750">
              <a:buFont typeface="Wingdings" pitchFamily="2" charset="2"/>
              <a:buChar char="Ø"/>
            </a:pPr>
            <a:r>
              <a:rPr lang="de-DE" dirty="0" err="1"/>
              <a:t>very</a:t>
            </a:r>
            <a:r>
              <a:rPr lang="de-DE" dirty="0"/>
              <a:t> </a:t>
            </a:r>
            <a:r>
              <a:rPr lang="de-DE" dirty="0" err="1"/>
              <a:t>often</a:t>
            </a:r>
            <a:r>
              <a:rPr lang="de-DE" dirty="0"/>
              <a:t>, </a:t>
            </a:r>
            <a:r>
              <a:rPr lang="de-DE" dirty="0" err="1"/>
              <a:t>very</a:t>
            </a:r>
            <a:r>
              <a:rPr lang="de-DE" dirty="0"/>
              <a:t> </a:t>
            </a:r>
            <a:r>
              <a:rPr lang="de-DE" dirty="0" err="1"/>
              <a:t>poor</a:t>
            </a:r>
            <a:r>
              <a:rPr lang="de-DE" dirty="0"/>
              <a:t> </a:t>
            </a:r>
            <a:r>
              <a:rPr lang="de-DE" dirty="0" err="1"/>
              <a:t>data</a:t>
            </a:r>
            <a:r>
              <a:rPr lang="de-DE" dirty="0"/>
              <a:t> </a:t>
            </a:r>
            <a:r>
              <a:rPr lang="de-DE" dirty="0" err="1"/>
              <a:t>quality</a:t>
            </a:r>
            <a:endParaRPr lang="de-DE" dirty="0"/>
          </a:p>
          <a:p>
            <a:pPr marL="285750" indent="-285750">
              <a:buFont typeface="Wingdings" pitchFamily="2" charset="2"/>
              <a:buChar char="Ø"/>
            </a:pPr>
            <a:r>
              <a:rPr lang="de-DE" dirty="0"/>
              <a:t>High time </a:t>
            </a:r>
            <a:r>
              <a:rPr lang="de-DE" dirty="0" err="1"/>
              <a:t>pressure</a:t>
            </a:r>
            <a:r>
              <a:rPr lang="de-DE" dirty="0"/>
              <a:t> </a:t>
            </a:r>
            <a:r>
              <a:rPr lang="de-DE" dirty="0" err="1"/>
              <a:t>during</a:t>
            </a:r>
            <a:r>
              <a:rPr lang="de-DE" dirty="0"/>
              <a:t> </a:t>
            </a:r>
            <a:r>
              <a:rPr lang="de-DE" dirty="0" err="1"/>
              <a:t>processing</a:t>
            </a:r>
            <a:r>
              <a:rPr lang="de-DE" dirty="0"/>
              <a:t> (</a:t>
            </a:r>
            <a:r>
              <a:rPr lang="de-DE" dirty="0" err="1"/>
              <a:t>especially</a:t>
            </a:r>
            <a:r>
              <a:rPr lang="de-DE" dirty="0"/>
              <a:t> in </a:t>
            </a:r>
            <a:r>
              <a:rPr lang="de-DE" dirty="0" err="1"/>
              <a:t>the</a:t>
            </a:r>
            <a:r>
              <a:rPr lang="de-DE" dirty="0"/>
              <a:t> </a:t>
            </a:r>
            <a:r>
              <a:rPr lang="de-DE" dirty="0" err="1"/>
              <a:t>area</a:t>
            </a:r>
            <a:r>
              <a:rPr lang="de-DE" dirty="0"/>
              <a:t> </a:t>
            </a:r>
            <a:r>
              <a:rPr lang="de-DE" dirty="0" err="1"/>
              <a:t>of</a:t>
            </a:r>
            <a:r>
              <a:rPr lang="de-DE" dirty="0"/>
              <a:t> ​​</a:t>
            </a:r>
            <a:r>
              <a:rPr lang="de-DE" dirty="0" err="1"/>
              <a:t>air</a:t>
            </a:r>
            <a:r>
              <a:rPr lang="de-DE" dirty="0"/>
              <a:t> freight)</a:t>
            </a:r>
          </a:p>
          <a:p>
            <a:pPr marL="285750" indent="-285750">
              <a:buFont typeface="Wingdings" pitchFamily="2" charset="2"/>
              <a:buChar char="Ø"/>
            </a:pPr>
            <a:endParaRPr lang="de-DE" dirty="0"/>
          </a:p>
          <a:p>
            <a:endParaRPr lang="de-DE" dirty="0"/>
          </a:p>
          <a:p>
            <a:r>
              <a:rPr lang="de-DE" b="1" dirty="0" err="1"/>
              <a:t>Good</a:t>
            </a:r>
            <a:r>
              <a:rPr lang="de-DE" b="1" dirty="0"/>
              <a:t> </a:t>
            </a:r>
            <a:r>
              <a:rPr lang="de-DE" b="1" dirty="0" err="1"/>
              <a:t>approaches</a:t>
            </a:r>
            <a:r>
              <a:rPr lang="de-DE" b="1" dirty="0"/>
              <a:t> </a:t>
            </a:r>
            <a:r>
              <a:rPr lang="de-DE" b="1" dirty="0" err="1"/>
              <a:t>from</a:t>
            </a:r>
            <a:r>
              <a:rPr lang="de-DE" b="1" dirty="0"/>
              <a:t> </a:t>
            </a:r>
            <a:r>
              <a:rPr lang="de-DE" b="1" dirty="0" err="1"/>
              <a:t>risk</a:t>
            </a:r>
            <a:r>
              <a:rPr lang="de-DE" b="1" dirty="0"/>
              <a:t> </a:t>
            </a:r>
            <a:r>
              <a:rPr lang="de-DE" b="1" dirty="0" err="1"/>
              <a:t>analysis</a:t>
            </a:r>
            <a:r>
              <a:rPr lang="de-DE" b="1" dirty="0"/>
              <a:t> </a:t>
            </a:r>
            <a:r>
              <a:rPr lang="de-DE" b="1" dirty="0" err="1"/>
              <a:t>don´t</a:t>
            </a:r>
            <a:r>
              <a:rPr lang="de-DE" b="1" dirty="0"/>
              <a:t> </a:t>
            </a:r>
            <a:r>
              <a:rPr lang="de-DE" b="1" dirty="0" err="1"/>
              <a:t>work</a:t>
            </a:r>
            <a:r>
              <a:rPr lang="de-DE" b="1" dirty="0"/>
              <a:t> (</a:t>
            </a:r>
            <a:r>
              <a:rPr lang="de-DE" b="1" dirty="0" err="1"/>
              <a:t>well</a:t>
            </a:r>
            <a:r>
              <a:rPr lang="de-DE" b="1" dirty="0"/>
              <a:t>) in </a:t>
            </a:r>
            <a:r>
              <a:rPr lang="de-DE" b="1" dirty="0" err="1"/>
              <a:t>the</a:t>
            </a:r>
            <a:r>
              <a:rPr lang="de-DE" b="1" dirty="0"/>
              <a:t> </a:t>
            </a:r>
            <a:r>
              <a:rPr lang="de-DE" b="1" dirty="0" err="1"/>
              <a:t>area</a:t>
            </a:r>
            <a:r>
              <a:rPr lang="de-DE" b="1" dirty="0"/>
              <a:t> </a:t>
            </a:r>
            <a:r>
              <a:rPr lang="de-DE" b="1" dirty="0" err="1"/>
              <a:t>of</a:t>
            </a:r>
            <a:r>
              <a:rPr lang="de-DE" b="1" dirty="0"/>
              <a:t> ​​</a:t>
            </a:r>
            <a:r>
              <a:rPr lang="de-DE" b="1" dirty="0" err="1"/>
              <a:t>e-commerce</a:t>
            </a:r>
            <a:r>
              <a:rPr lang="de-DE" b="1" dirty="0"/>
              <a:t>!</a:t>
            </a:r>
          </a:p>
          <a:p>
            <a:r>
              <a:rPr lang="de-DE" dirty="0" err="1"/>
              <a:t>For</a:t>
            </a:r>
            <a:r>
              <a:rPr lang="de-DE" dirty="0"/>
              <a:t> </a:t>
            </a:r>
            <a:r>
              <a:rPr lang="de-DE" dirty="0" err="1"/>
              <a:t>example</a:t>
            </a:r>
            <a:r>
              <a:rPr lang="de-DE" dirty="0"/>
              <a:t>:</a:t>
            </a:r>
          </a:p>
          <a:p>
            <a:pPr marL="285750" indent="-285750">
              <a:buFont typeface="Wingdings" pitchFamily="2" charset="2"/>
              <a:buChar char="Ø"/>
            </a:pPr>
            <a:r>
              <a:rPr lang="de-DE" dirty="0"/>
              <a:t>Risk </a:t>
            </a:r>
            <a:r>
              <a:rPr lang="de-DE" dirty="0" err="1"/>
              <a:t>parameters</a:t>
            </a:r>
            <a:r>
              <a:rPr lang="de-DE" dirty="0"/>
              <a:t> </a:t>
            </a:r>
            <a:r>
              <a:rPr lang="de-DE" dirty="0" err="1"/>
              <a:t>for</a:t>
            </a:r>
            <a:r>
              <a:rPr lang="de-DE" dirty="0"/>
              <a:t> </a:t>
            </a:r>
            <a:r>
              <a:rPr lang="de-DE" dirty="0" err="1"/>
              <a:t>consignors</a:t>
            </a:r>
            <a:r>
              <a:rPr lang="de-DE" dirty="0"/>
              <a:t> in </a:t>
            </a:r>
            <a:r>
              <a:rPr lang="de-DE" dirty="0" err="1"/>
              <a:t>third</a:t>
            </a:r>
            <a:r>
              <a:rPr lang="de-DE" dirty="0"/>
              <a:t> countries</a:t>
            </a:r>
          </a:p>
          <a:p>
            <a:pPr marL="285750" indent="-285750">
              <a:buFont typeface="Wingdings" pitchFamily="2" charset="2"/>
              <a:buChar char="Ø"/>
            </a:pPr>
            <a:r>
              <a:rPr lang="de-DE" dirty="0"/>
              <a:t>Declaration </a:t>
            </a:r>
            <a:r>
              <a:rPr lang="de-DE" dirty="0" err="1"/>
              <a:t>of</a:t>
            </a:r>
            <a:r>
              <a:rPr lang="de-DE" dirty="0"/>
              <a:t> </a:t>
            </a:r>
            <a:r>
              <a:rPr lang="de-DE" dirty="0" err="1"/>
              <a:t>calculated</a:t>
            </a:r>
            <a:r>
              <a:rPr lang="de-DE" dirty="0"/>
              <a:t> </a:t>
            </a:r>
            <a:r>
              <a:rPr lang="de-DE" dirty="0" err="1"/>
              <a:t>average</a:t>
            </a:r>
            <a:r>
              <a:rPr lang="de-DE" dirty="0"/>
              <a:t> </a:t>
            </a:r>
            <a:r>
              <a:rPr lang="de-DE" dirty="0" err="1"/>
              <a:t>prices</a:t>
            </a:r>
            <a:endParaRPr lang="de-DE" dirty="0"/>
          </a:p>
          <a:p>
            <a:pPr marL="285750" indent="-285750">
              <a:buFont typeface="Wingdings" pitchFamily="2" charset="2"/>
              <a:buChar char="Ø"/>
            </a:pPr>
            <a:r>
              <a:rPr lang="de-DE" dirty="0" err="1"/>
              <a:t>Focused</a:t>
            </a:r>
            <a:r>
              <a:rPr lang="de-DE" dirty="0"/>
              <a:t> </a:t>
            </a:r>
            <a:r>
              <a:rPr lang="de-DE" dirty="0" err="1"/>
              <a:t>controls</a:t>
            </a:r>
            <a:r>
              <a:rPr lang="de-DE" dirty="0"/>
              <a:t> on "</a:t>
            </a:r>
            <a:r>
              <a:rPr lang="de-DE" dirty="0" err="1"/>
              <a:t>typical</a:t>
            </a:r>
            <a:r>
              <a:rPr lang="de-DE" dirty="0"/>
              <a:t>" </a:t>
            </a:r>
            <a:r>
              <a:rPr lang="de-DE" dirty="0" err="1"/>
              <a:t>customs</a:t>
            </a:r>
            <a:r>
              <a:rPr lang="de-DE" dirty="0"/>
              <a:t> </a:t>
            </a:r>
            <a:r>
              <a:rPr lang="de-DE" dirty="0" err="1"/>
              <a:t>tariff</a:t>
            </a:r>
            <a:r>
              <a:rPr lang="de-DE" dirty="0"/>
              <a:t> </a:t>
            </a:r>
            <a:r>
              <a:rPr lang="de-DE" dirty="0" err="1"/>
              <a:t>numbers</a:t>
            </a:r>
            <a:r>
              <a:rPr lang="de-DE" dirty="0"/>
              <a:t> </a:t>
            </a:r>
            <a:r>
              <a:rPr lang="de-DE" dirty="0" err="1"/>
              <a:t>for</a:t>
            </a:r>
            <a:r>
              <a:rPr lang="de-DE" dirty="0"/>
              <a:t> </a:t>
            </a:r>
            <a:r>
              <a:rPr lang="de-DE" dirty="0" err="1"/>
              <a:t>circumvention</a:t>
            </a:r>
            <a:endParaRPr lang="de-DE" dirty="0"/>
          </a:p>
          <a:p>
            <a:pPr marL="285750" indent="-285750">
              <a:buFont typeface="Wingdings" pitchFamily="2" charset="2"/>
              <a:buChar char="Ø"/>
            </a:pPr>
            <a:r>
              <a:rPr lang="de-DE" dirty="0"/>
              <a:t>Average </a:t>
            </a:r>
            <a:r>
              <a:rPr lang="de-DE" dirty="0" err="1"/>
              <a:t>prices</a:t>
            </a:r>
            <a:r>
              <a:rPr lang="de-DE" dirty="0"/>
              <a:t> </a:t>
            </a:r>
            <a:r>
              <a:rPr lang="de-DE" dirty="0" err="1"/>
              <a:t>determined</a:t>
            </a:r>
            <a:r>
              <a:rPr lang="de-DE" dirty="0"/>
              <a:t> </a:t>
            </a:r>
            <a:r>
              <a:rPr lang="de-DE" dirty="0" err="1"/>
              <a:t>by</a:t>
            </a:r>
            <a:r>
              <a:rPr lang="de-DE" dirty="0"/>
              <a:t> </a:t>
            </a:r>
            <a:r>
              <a:rPr lang="de-DE" dirty="0" err="1"/>
              <a:t>customs</a:t>
            </a:r>
            <a:r>
              <a:rPr lang="de-DE" dirty="0"/>
              <a:t> </a:t>
            </a:r>
            <a:r>
              <a:rPr lang="de-DE" dirty="0" err="1"/>
              <a:t>authorities</a:t>
            </a:r>
            <a:r>
              <a:rPr lang="de-DE" dirty="0"/>
              <a:t> </a:t>
            </a:r>
            <a:r>
              <a:rPr lang="de-DE" dirty="0" err="1"/>
              <a:t>for</a:t>
            </a:r>
            <a:r>
              <a:rPr lang="de-DE" dirty="0"/>
              <a:t> </a:t>
            </a:r>
            <a:r>
              <a:rPr lang="de-DE" dirty="0" err="1"/>
              <a:t>many</a:t>
            </a:r>
            <a:r>
              <a:rPr lang="de-DE" dirty="0"/>
              <a:t> </a:t>
            </a:r>
            <a:r>
              <a:rPr lang="de-DE" dirty="0" err="1"/>
              <a:t>e-commerce</a:t>
            </a:r>
            <a:r>
              <a:rPr lang="de-DE" dirty="0"/>
              <a:t> </a:t>
            </a:r>
            <a:r>
              <a:rPr lang="de-DE" dirty="0" err="1"/>
              <a:t>goods</a:t>
            </a:r>
            <a:r>
              <a:rPr lang="de-DE" dirty="0"/>
              <a:t> </a:t>
            </a:r>
            <a:r>
              <a:rPr lang="de-DE" dirty="0" err="1"/>
              <a:t>are</a:t>
            </a:r>
            <a:r>
              <a:rPr lang="de-DE" dirty="0"/>
              <a:t> not reliable</a:t>
            </a:r>
          </a:p>
          <a:p>
            <a:pPr marL="285750" indent="-285750">
              <a:buFont typeface="Wingdings" pitchFamily="2" charset="2"/>
              <a:buChar char="Ø"/>
            </a:pPr>
            <a:endParaRPr lang="de-DE" dirty="0"/>
          </a:p>
          <a:p>
            <a:endParaRPr lang="de-DE" dirty="0"/>
          </a:p>
          <a:p>
            <a:pPr marL="285750" indent="-285750">
              <a:buFont typeface="Wingdings" pitchFamily="2" charset="2"/>
              <a:buChar char="§"/>
            </a:pPr>
            <a:endParaRPr lang="de-DE" dirty="0"/>
          </a:p>
          <a:p>
            <a:pPr marL="285750" indent="-285750">
              <a:buFont typeface="Wingdings" pitchFamily="2" charset="2"/>
              <a:buChar char="§"/>
            </a:pPr>
            <a:endParaRPr lang="de-DE" dirty="0"/>
          </a:p>
          <a:p>
            <a:endParaRPr lang="de-DE" dirty="0"/>
          </a:p>
          <a:p>
            <a:endParaRPr lang="de-DE" dirty="0"/>
          </a:p>
          <a:p>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p:txBody>
      </p:sp>
    </p:spTree>
    <p:extLst>
      <p:ext uri="{BB962C8B-B14F-4D97-AF65-F5344CB8AC3E}">
        <p14:creationId xmlns:p14="http://schemas.microsoft.com/office/powerpoint/2010/main" val="105376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5925-CA56-9255-86E3-06A88D31821D}"/>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66B953C8-D3ED-995D-4698-9291F0620064}"/>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Challenges </a:t>
            </a:r>
            <a:r>
              <a:rPr lang="de-DE" sz="2000" dirty="0" err="1"/>
              <a:t>of</a:t>
            </a:r>
            <a:r>
              <a:rPr lang="de-DE" sz="2000" dirty="0"/>
              <a:t> </a:t>
            </a:r>
            <a:r>
              <a:rPr lang="de-DE" sz="2000" dirty="0" err="1"/>
              <a:t>customs</a:t>
            </a:r>
            <a:r>
              <a:rPr lang="de-DE" sz="2000" dirty="0"/>
              <a:t> </a:t>
            </a:r>
            <a:r>
              <a:rPr lang="de-DE" sz="2000" dirty="0" err="1"/>
              <a:t>controls</a:t>
            </a:r>
            <a:r>
              <a:rPr lang="de-DE" sz="2000" dirty="0"/>
              <a:t> on </a:t>
            </a:r>
            <a:r>
              <a:rPr lang="de-DE" sz="2000" dirty="0" err="1"/>
              <a:t>e-commerce</a:t>
            </a:r>
            <a:r>
              <a:rPr lang="de-DE" sz="2000" dirty="0"/>
              <a:t> </a:t>
            </a:r>
            <a:r>
              <a:rPr lang="de-DE" sz="2000" dirty="0" err="1"/>
              <a:t>shipments</a:t>
            </a:r>
            <a:endParaRPr lang="de-DE" sz="2000" cap="all" dirty="0">
              <a:solidFill>
                <a:schemeClr val="bg1"/>
              </a:solidFill>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A7F24EC1-AE43-E49E-6769-553BFB520CF2}"/>
              </a:ext>
            </a:extLst>
          </p:cNvPr>
          <p:cNvSpPr/>
          <p:nvPr/>
        </p:nvSpPr>
        <p:spPr>
          <a:xfrm>
            <a:off x="475726" y="1110330"/>
            <a:ext cx="7990523" cy="1323439"/>
          </a:xfrm>
          <a:prstGeom prst="rect">
            <a:avLst/>
          </a:prstGeom>
        </p:spPr>
        <p:txBody>
          <a:bodyPr wrap="square">
            <a:spAutoFit/>
          </a:bodyPr>
          <a:lstStyle/>
          <a:p>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p:txBody>
      </p:sp>
      <p:graphicFrame>
        <p:nvGraphicFramePr>
          <p:cNvPr id="3" name="Diagramm 2">
            <a:extLst>
              <a:ext uri="{FF2B5EF4-FFF2-40B4-BE49-F238E27FC236}">
                <a16:creationId xmlns:a16="http://schemas.microsoft.com/office/drawing/2014/main" id="{C3FFCC44-ABDD-529C-6B95-65C93F1E0994}"/>
              </a:ext>
            </a:extLst>
          </p:cNvPr>
          <p:cNvGraphicFramePr/>
          <p:nvPr>
            <p:extLst>
              <p:ext uri="{D42A27DB-BD31-4B8C-83A1-F6EECF244321}">
                <p14:modId xmlns:p14="http://schemas.microsoft.com/office/powerpoint/2010/main" val="4090584115"/>
              </p:ext>
            </p:extLst>
          </p:nvPr>
        </p:nvGraphicFramePr>
        <p:xfrm>
          <a:off x="1060101" y="1359550"/>
          <a:ext cx="7184572" cy="47277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B83FB16C-ED62-A737-216D-3ADE796E414F}"/>
              </a:ext>
            </a:extLst>
          </p:cNvPr>
          <p:cNvSpPr txBox="1"/>
          <p:nvPr/>
        </p:nvSpPr>
        <p:spPr>
          <a:xfrm>
            <a:off x="1532900" y="3121767"/>
            <a:ext cx="1551959" cy="1138773"/>
          </a:xfrm>
          <a:prstGeom prst="rect">
            <a:avLst/>
          </a:prstGeom>
          <a:noFill/>
        </p:spPr>
        <p:txBody>
          <a:bodyPr wrap="square" rtlCol="0">
            <a:spAutoFit/>
          </a:bodyPr>
          <a:lstStyle/>
          <a:p>
            <a:r>
              <a:rPr lang="de-DE" sz="1400" dirty="0">
                <a:solidFill>
                  <a:schemeClr val="bg1">
                    <a:lumMod val="50000"/>
                  </a:schemeClr>
                </a:solidFill>
              </a:rPr>
              <a:t>235 </a:t>
            </a:r>
            <a:r>
              <a:rPr lang="de-DE" sz="1400" dirty="0" err="1">
                <a:solidFill>
                  <a:schemeClr val="bg1">
                    <a:lumMod val="50000"/>
                  </a:schemeClr>
                </a:solidFill>
              </a:rPr>
              <a:t>million</a:t>
            </a:r>
            <a:r>
              <a:rPr lang="de-DE" sz="1400" dirty="0">
                <a:solidFill>
                  <a:schemeClr val="bg1">
                    <a:lumMod val="50000"/>
                  </a:schemeClr>
                </a:solidFill>
              </a:rPr>
              <a:t> </a:t>
            </a:r>
          </a:p>
          <a:p>
            <a:r>
              <a:rPr lang="de-DE" sz="1400" dirty="0" err="1">
                <a:solidFill>
                  <a:schemeClr val="bg1">
                    <a:lumMod val="50000"/>
                  </a:schemeClr>
                </a:solidFill>
              </a:rPr>
              <a:t>customs</a:t>
            </a:r>
            <a:r>
              <a:rPr lang="de-DE" sz="1400" dirty="0">
                <a:solidFill>
                  <a:schemeClr val="bg1">
                    <a:lumMod val="50000"/>
                  </a:schemeClr>
                </a:solidFill>
              </a:rPr>
              <a:t> </a:t>
            </a:r>
            <a:r>
              <a:rPr lang="de-DE" sz="1400" dirty="0" err="1">
                <a:solidFill>
                  <a:schemeClr val="bg1">
                    <a:lumMod val="50000"/>
                  </a:schemeClr>
                </a:solidFill>
              </a:rPr>
              <a:t>declarations</a:t>
            </a:r>
            <a:endParaRPr lang="de-DE" sz="1400" dirty="0">
              <a:solidFill>
                <a:schemeClr val="bg1">
                  <a:lumMod val="50000"/>
                </a:schemeClr>
              </a:solidFill>
            </a:endParaRPr>
          </a:p>
          <a:p>
            <a:r>
              <a:rPr lang="de-DE" sz="1400" dirty="0">
                <a:solidFill>
                  <a:schemeClr val="bg1">
                    <a:lumMod val="50000"/>
                  </a:schemeClr>
                </a:solidFill>
              </a:rPr>
              <a:t>„</a:t>
            </a:r>
            <a:r>
              <a:rPr lang="de-DE" sz="1400" dirty="0" err="1">
                <a:solidFill>
                  <a:schemeClr val="bg1">
                    <a:lumMod val="50000"/>
                  </a:schemeClr>
                </a:solidFill>
              </a:rPr>
              <a:t>e-commerce</a:t>
            </a:r>
            <a:r>
              <a:rPr lang="de-DE" sz="1400" dirty="0">
                <a:solidFill>
                  <a:schemeClr val="bg1">
                    <a:lumMod val="50000"/>
                  </a:schemeClr>
                </a:solidFill>
              </a:rPr>
              <a:t>“</a:t>
            </a:r>
          </a:p>
          <a:p>
            <a:endParaRPr lang="de-DE" sz="1200" dirty="0">
              <a:solidFill>
                <a:schemeClr val="bg1">
                  <a:lumMod val="50000"/>
                </a:schemeClr>
              </a:solidFill>
            </a:endParaRPr>
          </a:p>
        </p:txBody>
      </p:sp>
      <p:sp>
        <p:nvSpPr>
          <p:cNvPr id="7" name="Textfeld 6">
            <a:extLst>
              <a:ext uri="{FF2B5EF4-FFF2-40B4-BE49-F238E27FC236}">
                <a16:creationId xmlns:a16="http://schemas.microsoft.com/office/drawing/2014/main" id="{26037E51-13D5-EC8D-A8C9-A3DDB713BC40}"/>
              </a:ext>
            </a:extLst>
          </p:cNvPr>
          <p:cNvSpPr txBox="1"/>
          <p:nvPr/>
        </p:nvSpPr>
        <p:spPr>
          <a:xfrm>
            <a:off x="6390630" y="2250922"/>
            <a:ext cx="1441534" cy="1231106"/>
          </a:xfrm>
          <a:prstGeom prst="rect">
            <a:avLst/>
          </a:prstGeom>
          <a:noFill/>
        </p:spPr>
        <p:txBody>
          <a:bodyPr wrap="square" rtlCol="0">
            <a:spAutoFit/>
          </a:bodyPr>
          <a:lstStyle/>
          <a:p>
            <a:r>
              <a:rPr lang="de-DE" sz="1400" dirty="0">
                <a:solidFill>
                  <a:schemeClr val="bg1">
                    <a:lumMod val="50000"/>
                  </a:schemeClr>
                </a:solidFill>
              </a:rPr>
              <a:t>110 </a:t>
            </a:r>
            <a:r>
              <a:rPr lang="de-DE" sz="1400" dirty="0" err="1">
                <a:solidFill>
                  <a:schemeClr val="bg1">
                    <a:lumMod val="50000"/>
                  </a:schemeClr>
                </a:solidFill>
              </a:rPr>
              <a:t>million</a:t>
            </a:r>
            <a:r>
              <a:rPr lang="de-DE" sz="1400" dirty="0">
                <a:solidFill>
                  <a:schemeClr val="bg1">
                    <a:lumMod val="50000"/>
                  </a:schemeClr>
                </a:solidFill>
              </a:rPr>
              <a:t> </a:t>
            </a:r>
            <a:r>
              <a:rPr lang="de-DE" sz="1400" dirty="0" err="1">
                <a:solidFill>
                  <a:schemeClr val="bg1">
                    <a:lumMod val="50000"/>
                  </a:schemeClr>
                </a:solidFill>
              </a:rPr>
              <a:t>customs</a:t>
            </a:r>
            <a:r>
              <a:rPr lang="de-DE" sz="1400" dirty="0">
                <a:solidFill>
                  <a:schemeClr val="bg1">
                    <a:lumMod val="50000"/>
                  </a:schemeClr>
                </a:solidFill>
              </a:rPr>
              <a:t> </a:t>
            </a:r>
            <a:r>
              <a:rPr lang="de-DE" sz="1400" dirty="0" err="1">
                <a:solidFill>
                  <a:schemeClr val="bg1">
                    <a:lumMod val="50000"/>
                  </a:schemeClr>
                </a:solidFill>
              </a:rPr>
              <a:t>declarations</a:t>
            </a:r>
            <a:endParaRPr lang="de-DE" sz="1400" dirty="0">
              <a:solidFill>
                <a:schemeClr val="bg1">
                  <a:lumMod val="50000"/>
                </a:schemeClr>
              </a:solidFill>
            </a:endParaRPr>
          </a:p>
          <a:p>
            <a:r>
              <a:rPr lang="de-DE" sz="1400" dirty="0">
                <a:solidFill>
                  <a:schemeClr val="bg1">
                    <a:lumMod val="50000"/>
                  </a:schemeClr>
                </a:solidFill>
              </a:rPr>
              <a:t>„normal“</a:t>
            </a:r>
          </a:p>
          <a:p>
            <a:endParaRPr lang="de-DE" dirty="0"/>
          </a:p>
        </p:txBody>
      </p:sp>
      <p:sp>
        <p:nvSpPr>
          <p:cNvPr id="8" name="Textfeld 7">
            <a:extLst>
              <a:ext uri="{FF2B5EF4-FFF2-40B4-BE49-F238E27FC236}">
                <a16:creationId xmlns:a16="http://schemas.microsoft.com/office/drawing/2014/main" id="{54CD8EBC-A19F-D535-F384-E4E83B6630E6}"/>
              </a:ext>
            </a:extLst>
          </p:cNvPr>
          <p:cNvSpPr txBox="1"/>
          <p:nvPr/>
        </p:nvSpPr>
        <p:spPr>
          <a:xfrm>
            <a:off x="2145671" y="5747670"/>
            <a:ext cx="4650632" cy="538609"/>
          </a:xfrm>
          <a:prstGeom prst="rect">
            <a:avLst/>
          </a:prstGeom>
          <a:noFill/>
        </p:spPr>
        <p:txBody>
          <a:bodyPr wrap="none" rtlCol="0">
            <a:spAutoFit/>
          </a:bodyPr>
          <a:lstStyle/>
          <a:p>
            <a:br>
              <a:rPr lang="de-DE" dirty="0"/>
            </a:br>
            <a:r>
              <a:rPr lang="de-DE" sz="1100" dirty="0">
                <a:solidFill>
                  <a:schemeClr val="bg1">
                    <a:lumMod val="85000"/>
                  </a:schemeClr>
                </a:solidFill>
              </a:rPr>
              <a:t>Source: German </a:t>
            </a:r>
            <a:r>
              <a:rPr lang="de-DE" sz="1100" dirty="0" err="1">
                <a:solidFill>
                  <a:schemeClr val="bg1">
                    <a:lumMod val="85000"/>
                  </a:schemeClr>
                </a:solidFill>
              </a:rPr>
              <a:t>Customs</a:t>
            </a:r>
            <a:r>
              <a:rPr lang="de-DE" sz="1100" dirty="0">
                <a:solidFill>
                  <a:schemeClr val="bg1">
                    <a:lumMod val="85000"/>
                  </a:schemeClr>
                </a:solidFill>
              </a:rPr>
              <a:t> Annual </a:t>
            </a:r>
            <a:r>
              <a:rPr lang="de-DE" sz="1100" dirty="0" err="1">
                <a:solidFill>
                  <a:schemeClr val="bg1">
                    <a:lumMod val="85000"/>
                  </a:schemeClr>
                </a:solidFill>
              </a:rPr>
              <a:t>Statistics</a:t>
            </a:r>
            <a:r>
              <a:rPr lang="de-DE" sz="1100" dirty="0">
                <a:solidFill>
                  <a:schemeClr val="bg1">
                    <a:lumMod val="85000"/>
                  </a:schemeClr>
                </a:solidFill>
              </a:rPr>
              <a:t> 2024, General </a:t>
            </a:r>
            <a:r>
              <a:rPr lang="de-DE" sz="1100" dirty="0" err="1">
                <a:solidFill>
                  <a:schemeClr val="bg1">
                    <a:lumMod val="85000"/>
                  </a:schemeClr>
                </a:solidFill>
              </a:rPr>
              <a:t>Customs</a:t>
            </a:r>
            <a:r>
              <a:rPr lang="de-DE" sz="1100" dirty="0">
                <a:solidFill>
                  <a:schemeClr val="bg1">
                    <a:lumMod val="85000"/>
                  </a:schemeClr>
                </a:solidFill>
              </a:rPr>
              <a:t> </a:t>
            </a:r>
            <a:r>
              <a:rPr lang="de-DE" sz="1100" dirty="0" err="1">
                <a:solidFill>
                  <a:schemeClr val="bg1">
                    <a:lumMod val="85000"/>
                  </a:schemeClr>
                </a:solidFill>
              </a:rPr>
              <a:t>Directorate</a:t>
            </a:r>
            <a:endParaRPr lang="de-DE" dirty="0">
              <a:solidFill>
                <a:schemeClr val="bg1">
                  <a:lumMod val="85000"/>
                </a:schemeClr>
              </a:solidFill>
            </a:endParaRPr>
          </a:p>
        </p:txBody>
      </p:sp>
    </p:spTree>
    <p:extLst>
      <p:ext uri="{BB962C8B-B14F-4D97-AF65-F5344CB8AC3E}">
        <p14:creationId xmlns:p14="http://schemas.microsoft.com/office/powerpoint/2010/main" val="340491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84340-3F84-1530-47BC-1E30813BE7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DE159F-F509-1176-FB9D-A9D80B13386B}"/>
              </a:ext>
            </a:extLst>
          </p:cNvPr>
          <p:cNvSpPr>
            <a:spLocks noGrp="1"/>
          </p:cNvSpPr>
          <p:nvPr>
            <p:ph type="ctrTitle"/>
          </p:nvPr>
        </p:nvSpPr>
        <p:spPr/>
        <p:txBody>
          <a:bodyPr>
            <a:normAutofit fontScale="90000"/>
          </a:bodyPr>
          <a:lstStyle/>
          <a:p>
            <a:br>
              <a:rPr lang="de-DE" dirty="0"/>
            </a:br>
            <a:r>
              <a:rPr lang="de-DE" dirty="0" err="1"/>
              <a:t>Opportunities</a:t>
            </a:r>
            <a:r>
              <a:rPr lang="de-DE" dirty="0"/>
              <a:t> </a:t>
            </a:r>
            <a:r>
              <a:rPr lang="de-DE" dirty="0" err="1"/>
              <a:t>for</a:t>
            </a:r>
            <a:r>
              <a:rPr lang="de-DE" dirty="0"/>
              <a:t> </a:t>
            </a:r>
            <a:r>
              <a:rPr lang="de-DE" dirty="0" err="1"/>
              <a:t>improvement</a:t>
            </a:r>
            <a:r>
              <a:rPr lang="de-DE" dirty="0"/>
              <a:t> &amp; </a:t>
            </a:r>
            <a:r>
              <a:rPr lang="de-DE" dirty="0" err="1"/>
              <a:t>outlook</a:t>
            </a:r>
            <a:r>
              <a:rPr lang="de-DE" dirty="0"/>
              <a:t> on </a:t>
            </a:r>
            <a:r>
              <a:rPr lang="de-DE" dirty="0" err="1"/>
              <a:t>the</a:t>
            </a:r>
            <a:r>
              <a:rPr lang="de-DE" dirty="0"/>
              <a:t> </a:t>
            </a:r>
            <a:r>
              <a:rPr lang="de-DE" dirty="0" err="1"/>
              <a:t>customs</a:t>
            </a:r>
            <a:r>
              <a:rPr lang="de-DE" dirty="0"/>
              <a:t> </a:t>
            </a:r>
            <a:r>
              <a:rPr lang="de-DE" dirty="0" err="1"/>
              <a:t>reform</a:t>
            </a:r>
            <a:endParaRPr lang="de-DE" dirty="0"/>
          </a:p>
        </p:txBody>
      </p:sp>
      <p:sp>
        <p:nvSpPr>
          <p:cNvPr id="3" name="Rectangle 1">
            <a:extLst>
              <a:ext uri="{FF2B5EF4-FFF2-40B4-BE49-F238E27FC236}">
                <a16:creationId xmlns:a16="http://schemas.microsoft.com/office/drawing/2014/main" id="{189AF20A-F666-08D6-0816-A41D9911485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7477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27C5F-9CF9-A40A-FBDA-F59BB2317B97}"/>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78D78FA4-8D25-023F-7F68-D52CB60923C4}"/>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Opportunities</a:t>
            </a:r>
            <a:r>
              <a:rPr lang="de-DE" sz="2000" dirty="0"/>
              <a:t> </a:t>
            </a:r>
            <a:r>
              <a:rPr lang="de-DE" sz="2000" dirty="0" err="1"/>
              <a:t>for</a:t>
            </a:r>
            <a:r>
              <a:rPr lang="de-DE" sz="2000" dirty="0"/>
              <a:t> </a:t>
            </a:r>
            <a:r>
              <a:rPr lang="de-DE" sz="2000" dirty="0" err="1"/>
              <a:t>improvement</a:t>
            </a:r>
            <a:endParaRPr lang="de-DE" sz="2000" cap="all" dirty="0">
              <a:solidFill>
                <a:schemeClr val="bg1"/>
              </a:solidFill>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A64D7940-1726-913E-B3BA-1B514917D1AC}"/>
              </a:ext>
            </a:extLst>
          </p:cNvPr>
          <p:cNvSpPr/>
          <p:nvPr/>
        </p:nvSpPr>
        <p:spPr>
          <a:xfrm>
            <a:off x="475726" y="1110330"/>
            <a:ext cx="7990523" cy="6586418"/>
          </a:xfrm>
          <a:prstGeom prst="rect">
            <a:avLst/>
          </a:prstGeom>
        </p:spPr>
        <p:txBody>
          <a:bodyPr wrap="square">
            <a:spAutoFit/>
          </a:bodyPr>
          <a:lstStyle/>
          <a:p>
            <a:pPr marL="285750" indent="-285750">
              <a:buFont typeface="Wingdings" pitchFamily="2" charset="2"/>
              <a:buChar char="§"/>
            </a:pPr>
            <a:r>
              <a:rPr lang="de-DE" sz="2400" dirty="0"/>
              <a:t>Risk </a:t>
            </a:r>
            <a:r>
              <a:rPr lang="de-DE" sz="2400" dirty="0" err="1"/>
              <a:t>management</a:t>
            </a:r>
            <a:r>
              <a:rPr lang="de-DE" sz="2400" dirty="0"/>
              <a:t> </a:t>
            </a:r>
            <a:r>
              <a:rPr lang="de-DE" sz="2400" dirty="0" err="1"/>
              <a:t>must</a:t>
            </a:r>
            <a:r>
              <a:rPr lang="de-DE" sz="2400" dirty="0"/>
              <a:t> </a:t>
            </a:r>
            <a:r>
              <a:rPr lang="de-DE" sz="2400" dirty="0" err="1"/>
              <a:t>be</a:t>
            </a:r>
            <a:r>
              <a:rPr lang="de-DE" sz="2400" dirty="0"/>
              <a:t> </a:t>
            </a:r>
            <a:r>
              <a:rPr lang="de-DE" sz="2400" dirty="0" err="1"/>
              <a:t>improved</a:t>
            </a:r>
            <a:r>
              <a:rPr lang="de-DE" sz="2400" dirty="0"/>
              <a:t> and </a:t>
            </a:r>
            <a:r>
              <a:rPr lang="de-DE" sz="2400" dirty="0" err="1"/>
              <a:t>processes</a:t>
            </a:r>
            <a:r>
              <a:rPr lang="de-DE" sz="2400" dirty="0"/>
              <a:t> </a:t>
            </a:r>
            <a:r>
              <a:rPr lang="de-DE" sz="2400" dirty="0" err="1"/>
              <a:t>must</a:t>
            </a:r>
            <a:r>
              <a:rPr lang="de-DE" sz="2400" dirty="0"/>
              <a:t> </a:t>
            </a:r>
            <a:r>
              <a:rPr lang="de-DE" sz="2400" dirty="0" err="1"/>
              <a:t>be</a:t>
            </a:r>
            <a:r>
              <a:rPr lang="de-DE" sz="2400" dirty="0"/>
              <a:t> </a:t>
            </a:r>
            <a:r>
              <a:rPr lang="de-DE" sz="2400" dirty="0" err="1"/>
              <a:t>adapted</a:t>
            </a:r>
            <a:r>
              <a:rPr lang="de-DE" sz="2400" dirty="0"/>
              <a:t> </a:t>
            </a:r>
            <a:r>
              <a:rPr lang="de-DE" sz="2400" dirty="0" err="1"/>
              <a:t>to</a:t>
            </a:r>
            <a:r>
              <a:rPr lang="de-DE" sz="2400" dirty="0"/>
              <a:t> </a:t>
            </a:r>
            <a:r>
              <a:rPr lang="de-DE" sz="2400" dirty="0" err="1"/>
              <a:t>the</a:t>
            </a:r>
            <a:r>
              <a:rPr lang="de-DE" sz="2400" dirty="0"/>
              <a:t> </a:t>
            </a:r>
            <a:r>
              <a:rPr lang="de-DE" sz="2400" dirty="0" err="1"/>
              <a:t>specifics</a:t>
            </a:r>
            <a:r>
              <a:rPr lang="de-DE" sz="2400" dirty="0"/>
              <a:t> </a:t>
            </a:r>
            <a:r>
              <a:rPr lang="de-DE" sz="2400" dirty="0" err="1"/>
              <a:t>of</a:t>
            </a:r>
            <a:r>
              <a:rPr lang="de-DE" sz="2400" dirty="0"/>
              <a:t> </a:t>
            </a:r>
            <a:r>
              <a:rPr lang="de-DE" sz="2400" dirty="0" err="1"/>
              <a:t>e-commerce</a:t>
            </a:r>
            <a:endParaRPr lang="de-DE" sz="2400" dirty="0"/>
          </a:p>
          <a:p>
            <a:pPr marL="285750" indent="-285750">
              <a:buFont typeface="Wingdings" pitchFamily="2" charset="2"/>
              <a:buChar char="§"/>
            </a:pPr>
            <a:endParaRPr lang="de-DE" sz="2400" dirty="0"/>
          </a:p>
          <a:p>
            <a:pPr marL="285750" indent="-285750">
              <a:buFont typeface="Wingdings" pitchFamily="2" charset="2"/>
              <a:buChar char="§"/>
            </a:pPr>
            <a:r>
              <a:rPr lang="de-DE" sz="2400" dirty="0" err="1"/>
              <a:t>Improving</a:t>
            </a:r>
            <a:r>
              <a:rPr lang="de-DE" sz="2400" dirty="0"/>
              <a:t> </a:t>
            </a:r>
            <a:r>
              <a:rPr lang="de-DE" sz="2400" dirty="0" err="1"/>
              <a:t>the</a:t>
            </a:r>
            <a:r>
              <a:rPr lang="de-DE" sz="2400" dirty="0"/>
              <a:t> </a:t>
            </a:r>
            <a:r>
              <a:rPr lang="de-DE" sz="2400" dirty="0" err="1"/>
              <a:t>exchange</a:t>
            </a:r>
            <a:r>
              <a:rPr lang="de-DE" sz="2400" dirty="0"/>
              <a:t> </a:t>
            </a:r>
            <a:r>
              <a:rPr lang="de-DE" sz="2400" dirty="0" err="1"/>
              <a:t>between</a:t>
            </a:r>
            <a:r>
              <a:rPr lang="de-DE" sz="2400" dirty="0"/>
              <a:t> individual Member States on </a:t>
            </a:r>
            <a:r>
              <a:rPr lang="de-DE" sz="2400" dirty="0" err="1"/>
              <a:t>current</a:t>
            </a:r>
            <a:r>
              <a:rPr lang="de-DE" sz="2400" dirty="0"/>
              <a:t> </a:t>
            </a:r>
            <a:r>
              <a:rPr lang="de-DE" sz="2400" dirty="0" err="1"/>
              <a:t>developments</a:t>
            </a:r>
            <a:endParaRPr lang="de-DE" sz="2400" dirty="0"/>
          </a:p>
          <a:p>
            <a:endParaRPr lang="de-DE" sz="2400" dirty="0"/>
          </a:p>
          <a:p>
            <a:pPr marL="285750" indent="-285750">
              <a:buFont typeface="Wingdings" pitchFamily="2" charset="2"/>
              <a:buChar char="§"/>
            </a:pPr>
            <a:r>
              <a:rPr lang="de-DE" sz="2400" dirty="0"/>
              <a:t>More </a:t>
            </a:r>
            <a:r>
              <a:rPr lang="de-DE" sz="2400" dirty="0" err="1"/>
              <a:t>Priority</a:t>
            </a:r>
            <a:r>
              <a:rPr lang="de-DE" sz="2400" dirty="0"/>
              <a:t> </a:t>
            </a:r>
            <a:r>
              <a:rPr lang="de-DE" sz="2400" dirty="0" err="1"/>
              <a:t>control</a:t>
            </a:r>
            <a:r>
              <a:rPr lang="de-DE" sz="2400" dirty="0"/>
              <a:t> </a:t>
            </a:r>
            <a:r>
              <a:rPr lang="de-DE" sz="2400" dirty="0" err="1"/>
              <a:t>areas</a:t>
            </a:r>
            <a:r>
              <a:rPr lang="de-DE" sz="2400" dirty="0"/>
              <a:t> (</a:t>
            </a:r>
            <a:r>
              <a:rPr lang="de-DE" sz="2400" dirty="0" err="1"/>
              <a:t>see</a:t>
            </a:r>
            <a:r>
              <a:rPr lang="de-DE" sz="2400" dirty="0"/>
              <a:t> Art. 46 par. 8 UCC) and Joint </a:t>
            </a:r>
            <a:r>
              <a:rPr lang="de-DE" sz="2400" dirty="0" err="1"/>
              <a:t>customs</a:t>
            </a:r>
            <a:r>
              <a:rPr lang="de-DE" sz="2400" dirty="0"/>
              <a:t> </a:t>
            </a:r>
            <a:r>
              <a:rPr lang="de-DE" sz="2400" dirty="0" err="1"/>
              <a:t>operations</a:t>
            </a:r>
            <a:r>
              <a:rPr lang="de-DE" sz="2400" dirty="0"/>
              <a:t> in </a:t>
            </a:r>
            <a:r>
              <a:rPr lang="de-DE" sz="2400" dirty="0" err="1"/>
              <a:t>the</a:t>
            </a:r>
            <a:r>
              <a:rPr lang="de-DE" sz="2400" dirty="0"/>
              <a:t> </a:t>
            </a:r>
            <a:r>
              <a:rPr lang="de-DE" sz="2400" dirty="0" err="1"/>
              <a:t>area</a:t>
            </a:r>
            <a:r>
              <a:rPr lang="de-DE" sz="2400" dirty="0"/>
              <a:t> </a:t>
            </a:r>
            <a:r>
              <a:rPr lang="de-DE" sz="2400" dirty="0" err="1"/>
              <a:t>of</a:t>
            </a:r>
            <a:r>
              <a:rPr lang="de-DE" sz="2400" dirty="0"/>
              <a:t> ​​</a:t>
            </a:r>
            <a:r>
              <a:rPr lang="de-DE" sz="2400" dirty="0" err="1"/>
              <a:t>e-commerce</a:t>
            </a:r>
            <a:endParaRPr lang="de-DE" sz="2400" dirty="0"/>
          </a:p>
          <a:p>
            <a:pPr marL="285750" indent="-285750">
              <a:buFont typeface="Wingdings" pitchFamily="2" charset="2"/>
              <a:buChar char="§"/>
            </a:pPr>
            <a:endParaRPr lang="de-DE" sz="2400" dirty="0"/>
          </a:p>
          <a:p>
            <a:pPr marL="285750" indent="-285750">
              <a:buFont typeface="Wingdings" pitchFamily="2" charset="2"/>
              <a:buChar char="§"/>
            </a:pPr>
            <a:endParaRPr lang="de-DE" dirty="0"/>
          </a:p>
          <a:p>
            <a:pPr marL="285750" indent="-285750">
              <a:buFont typeface="Wingdings" pitchFamily="2" charset="2"/>
              <a:buChar char="Ø"/>
            </a:pPr>
            <a:endParaRPr lang="de-DE" dirty="0"/>
          </a:p>
          <a:p>
            <a:endParaRPr lang="de-DE" dirty="0"/>
          </a:p>
          <a:p>
            <a:pPr marL="285750" indent="-285750">
              <a:buFont typeface="Wingdings" pitchFamily="2" charset="2"/>
              <a:buChar char="§"/>
            </a:pPr>
            <a:endParaRPr lang="de-DE" dirty="0"/>
          </a:p>
          <a:p>
            <a:pPr marL="285750" indent="-285750">
              <a:buFont typeface="Wingdings" pitchFamily="2" charset="2"/>
              <a:buChar char="§"/>
            </a:pPr>
            <a:endParaRPr lang="de-DE" dirty="0"/>
          </a:p>
          <a:p>
            <a:endParaRPr lang="de-DE" dirty="0"/>
          </a:p>
          <a:p>
            <a:endParaRPr lang="de-DE" dirty="0"/>
          </a:p>
          <a:p>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p:txBody>
      </p:sp>
    </p:spTree>
    <p:extLst>
      <p:ext uri="{BB962C8B-B14F-4D97-AF65-F5344CB8AC3E}">
        <p14:creationId xmlns:p14="http://schemas.microsoft.com/office/powerpoint/2010/main" val="75358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6B3B1-F264-761B-DAA9-0BCE9C6C64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0BA0A5-0370-6F3B-DE36-FC622391C186}"/>
              </a:ext>
            </a:extLst>
          </p:cNvPr>
          <p:cNvSpPr>
            <a:spLocks noGrp="1"/>
          </p:cNvSpPr>
          <p:nvPr>
            <p:ph type="ctrTitle"/>
          </p:nvPr>
        </p:nvSpPr>
        <p:spPr/>
        <p:txBody>
          <a:bodyPr>
            <a:normAutofit/>
          </a:bodyPr>
          <a:lstStyle/>
          <a:p>
            <a:r>
              <a:rPr lang="de-DE" sz="4000" dirty="0" err="1"/>
              <a:t>Undervaluation</a:t>
            </a:r>
            <a:r>
              <a:rPr lang="de-DE" sz="4000" dirty="0"/>
              <a:t> in </a:t>
            </a:r>
            <a:r>
              <a:rPr lang="de-DE" sz="4000" dirty="0" err="1"/>
              <a:t>Customs</a:t>
            </a:r>
            <a:r>
              <a:rPr lang="de-DE" sz="4000" dirty="0"/>
              <a:t> Clearance</a:t>
            </a:r>
          </a:p>
        </p:txBody>
      </p:sp>
      <p:sp>
        <p:nvSpPr>
          <p:cNvPr id="3" name="Rectangle 1">
            <a:extLst>
              <a:ext uri="{FF2B5EF4-FFF2-40B4-BE49-F238E27FC236}">
                <a16:creationId xmlns:a16="http://schemas.microsoft.com/office/drawing/2014/main" id="{B83C856C-AB0B-0081-B6FD-8F3F72494D4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0759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902D5-7E53-F1B7-9FCA-5463BD2E3BDF}"/>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8858DD7C-76F5-5B1D-A8FA-CD4F892AD0C6}"/>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Outlook on </a:t>
            </a:r>
            <a:r>
              <a:rPr lang="de-DE" sz="2000" dirty="0" err="1"/>
              <a:t>the</a:t>
            </a:r>
            <a:r>
              <a:rPr lang="de-DE" sz="2000" dirty="0"/>
              <a:t> </a:t>
            </a:r>
            <a:r>
              <a:rPr lang="de-DE" sz="2000" dirty="0" err="1"/>
              <a:t>customs</a:t>
            </a:r>
            <a:r>
              <a:rPr lang="de-DE" sz="2000" dirty="0"/>
              <a:t> </a:t>
            </a:r>
            <a:r>
              <a:rPr lang="de-DE" sz="2000" dirty="0" err="1"/>
              <a:t>reform</a:t>
            </a:r>
            <a:endParaRPr lang="de-DE" sz="2000" cap="all" dirty="0">
              <a:solidFill>
                <a:schemeClr val="bg1"/>
              </a:solidFill>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B1B500CF-467A-D095-C0F0-0EF371EAB5D3}"/>
              </a:ext>
            </a:extLst>
          </p:cNvPr>
          <p:cNvSpPr/>
          <p:nvPr/>
        </p:nvSpPr>
        <p:spPr>
          <a:xfrm>
            <a:off x="475726" y="1110330"/>
            <a:ext cx="7990523" cy="6586418"/>
          </a:xfrm>
          <a:prstGeom prst="rect">
            <a:avLst/>
          </a:prstGeom>
        </p:spPr>
        <p:txBody>
          <a:bodyPr wrap="square">
            <a:spAutoFit/>
          </a:bodyPr>
          <a:lstStyle/>
          <a:p>
            <a:r>
              <a:rPr lang="de-DE" sz="2400" dirty="0"/>
              <a:t>Impact on </a:t>
            </a:r>
            <a:r>
              <a:rPr lang="de-DE" sz="2400" dirty="0" err="1"/>
              <a:t>the</a:t>
            </a:r>
            <a:r>
              <a:rPr lang="de-DE" sz="2400" dirty="0"/>
              <a:t> </a:t>
            </a:r>
            <a:r>
              <a:rPr lang="de-DE" sz="2400" dirty="0" err="1"/>
              <a:t>ecommerce</a:t>
            </a:r>
            <a:r>
              <a:rPr lang="de-DE" sz="2400" dirty="0"/>
              <a:t> </a:t>
            </a:r>
            <a:r>
              <a:rPr lang="de-DE" sz="2400" dirty="0" err="1"/>
              <a:t>sector</a:t>
            </a:r>
            <a:r>
              <a:rPr lang="de-DE" sz="2400" dirty="0"/>
              <a:t> </a:t>
            </a:r>
            <a:r>
              <a:rPr lang="de-DE" sz="2400" dirty="0" err="1"/>
              <a:t>through</a:t>
            </a:r>
            <a:r>
              <a:rPr lang="de-DE" sz="2400" dirty="0"/>
              <a:t>:</a:t>
            </a:r>
          </a:p>
          <a:p>
            <a:endParaRPr lang="de-DE" sz="2400" dirty="0"/>
          </a:p>
          <a:p>
            <a:pPr marL="285750" indent="-285750">
              <a:buFont typeface="Wingdings" pitchFamily="2" charset="2"/>
              <a:buChar char="§"/>
            </a:pPr>
            <a:r>
              <a:rPr lang="de-DE" sz="2400" dirty="0" err="1"/>
              <a:t>Reduction</a:t>
            </a:r>
            <a:r>
              <a:rPr lang="de-DE" sz="2400" dirty="0"/>
              <a:t> </a:t>
            </a:r>
            <a:r>
              <a:rPr lang="de-DE" sz="2400" dirty="0" err="1"/>
              <a:t>of</a:t>
            </a:r>
            <a:r>
              <a:rPr lang="de-DE" sz="2400" dirty="0"/>
              <a:t> </a:t>
            </a:r>
            <a:r>
              <a:rPr lang="de-DE" sz="2400" dirty="0" err="1"/>
              <a:t>the</a:t>
            </a:r>
            <a:r>
              <a:rPr lang="de-DE" sz="2400" dirty="0"/>
              <a:t> “classic” </a:t>
            </a:r>
            <a:r>
              <a:rPr lang="de-DE" sz="2400" dirty="0" err="1"/>
              <a:t>e-commerce</a:t>
            </a:r>
            <a:r>
              <a:rPr lang="de-DE" sz="2400" dirty="0"/>
              <a:t> </a:t>
            </a:r>
            <a:r>
              <a:rPr lang="de-DE" sz="2400" dirty="0" err="1"/>
              <a:t>volume</a:t>
            </a:r>
            <a:r>
              <a:rPr lang="de-DE" sz="2400" dirty="0"/>
              <a:t> </a:t>
            </a:r>
            <a:r>
              <a:rPr lang="de-DE" sz="2400" dirty="0" err="1"/>
              <a:t>by</a:t>
            </a:r>
            <a:r>
              <a:rPr lang="de-DE" sz="2400" dirty="0"/>
              <a:t> </a:t>
            </a:r>
            <a:r>
              <a:rPr lang="de-DE" sz="2400" dirty="0" err="1"/>
              <a:t>abolishing</a:t>
            </a:r>
            <a:r>
              <a:rPr lang="de-DE" sz="2400" dirty="0"/>
              <a:t> </a:t>
            </a:r>
            <a:r>
              <a:rPr lang="de-DE" sz="2400" dirty="0" err="1"/>
              <a:t>the</a:t>
            </a:r>
            <a:r>
              <a:rPr lang="de-DE" sz="2400" dirty="0"/>
              <a:t> €150 </a:t>
            </a:r>
            <a:r>
              <a:rPr lang="de-DE" sz="2400" dirty="0" err="1"/>
              <a:t>exemption</a:t>
            </a:r>
            <a:r>
              <a:rPr lang="de-DE" sz="2400" dirty="0"/>
              <a:t> </a:t>
            </a:r>
            <a:r>
              <a:rPr lang="de-DE" sz="2400" dirty="0" err="1"/>
              <a:t>limit</a:t>
            </a:r>
            <a:endParaRPr lang="de-DE" sz="2400" dirty="0"/>
          </a:p>
          <a:p>
            <a:pPr marL="285750" indent="-285750">
              <a:buFont typeface="Wingdings" pitchFamily="2" charset="2"/>
              <a:buChar char="§"/>
            </a:pPr>
            <a:endParaRPr lang="de-DE" sz="2400" dirty="0"/>
          </a:p>
          <a:p>
            <a:pPr marL="285750" indent="-285750">
              <a:buFont typeface="Wingdings" pitchFamily="2" charset="2"/>
              <a:buChar char="§"/>
            </a:pPr>
            <a:r>
              <a:rPr lang="de-DE" sz="2400" dirty="0" err="1"/>
              <a:t>Better</a:t>
            </a:r>
            <a:r>
              <a:rPr lang="de-DE" sz="2400" dirty="0"/>
              <a:t> </a:t>
            </a:r>
            <a:r>
              <a:rPr lang="de-DE" sz="2400" dirty="0" err="1"/>
              <a:t>coordination</a:t>
            </a:r>
            <a:r>
              <a:rPr lang="de-DE" sz="2400" dirty="0"/>
              <a:t> and </a:t>
            </a:r>
            <a:r>
              <a:rPr lang="de-DE" sz="2400" dirty="0" err="1"/>
              <a:t>comparable</a:t>
            </a:r>
            <a:r>
              <a:rPr lang="de-DE" sz="2400" dirty="0"/>
              <a:t> </a:t>
            </a:r>
            <a:r>
              <a:rPr lang="de-DE" sz="2400" dirty="0" err="1"/>
              <a:t>control</a:t>
            </a:r>
            <a:r>
              <a:rPr lang="de-DE" sz="2400" dirty="0"/>
              <a:t> </a:t>
            </a:r>
            <a:r>
              <a:rPr lang="de-DE" sz="2400" dirty="0" err="1"/>
              <a:t>standards</a:t>
            </a:r>
            <a:r>
              <a:rPr lang="de-DE" sz="2400" dirty="0"/>
              <a:t> </a:t>
            </a:r>
            <a:r>
              <a:rPr lang="de-DE" sz="2400" dirty="0" err="1"/>
              <a:t>through</a:t>
            </a:r>
            <a:r>
              <a:rPr lang="de-DE" sz="2400" dirty="0"/>
              <a:t> </a:t>
            </a:r>
            <a:r>
              <a:rPr lang="de-DE" sz="2400" dirty="0" err="1"/>
              <a:t>requirements</a:t>
            </a:r>
            <a:r>
              <a:rPr lang="de-DE" sz="2400" dirty="0"/>
              <a:t> </a:t>
            </a:r>
            <a:r>
              <a:rPr lang="de-DE" sz="2400" dirty="0" err="1"/>
              <a:t>of</a:t>
            </a:r>
            <a:r>
              <a:rPr lang="de-DE" sz="2400" dirty="0"/>
              <a:t> an EU </a:t>
            </a:r>
            <a:r>
              <a:rPr lang="de-DE" sz="2400" dirty="0" err="1"/>
              <a:t>customs</a:t>
            </a:r>
            <a:r>
              <a:rPr lang="de-DE" sz="2400" dirty="0"/>
              <a:t> </a:t>
            </a:r>
            <a:r>
              <a:rPr lang="de-DE" sz="2400" dirty="0" err="1"/>
              <a:t>authority</a:t>
            </a:r>
            <a:endParaRPr lang="de-DE" sz="2400" dirty="0"/>
          </a:p>
          <a:p>
            <a:endParaRPr lang="de-DE" sz="2400" dirty="0"/>
          </a:p>
          <a:p>
            <a:pPr marL="285750" indent="-285750">
              <a:buFont typeface="Wingdings" pitchFamily="2" charset="2"/>
              <a:buChar char="§"/>
            </a:pPr>
            <a:r>
              <a:rPr lang="de-DE" sz="2400" dirty="0" err="1"/>
              <a:t>Responsibility</a:t>
            </a:r>
            <a:r>
              <a:rPr lang="de-DE" sz="2400" dirty="0"/>
              <a:t> </a:t>
            </a:r>
            <a:r>
              <a:rPr lang="de-DE" sz="2400" dirty="0" err="1"/>
              <a:t>of</a:t>
            </a:r>
            <a:r>
              <a:rPr lang="de-DE" sz="2400" dirty="0"/>
              <a:t> </a:t>
            </a:r>
            <a:r>
              <a:rPr lang="de-DE" sz="2400" dirty="0" err="1"/>
              <a:t>platform</a:t>
            </a:r>
            <a:r>
              <a:rPr lang="de-DE" sz="2400" dirty="0"/>
              <a:t> </a:t>
            </a:r>
            <a:r>
              <a:rPr lang="de-DE" sz="2400" dirty="0" err="1"/>
              <a:t>operators</a:t>
            </a:r>
            <a:r>
              <a:rPr lang="de-DE" sz="2400" dirty="0"/>
              <a:t> </a:t>
            </a:r>
            <a:r>
              <a:rPr lang="de-DE" sz="2400" dirty="0" err="1"/>
              <a:t>as</a:t>
            </a:r>
            <a:r>
              <a:rPr lang="de-DE" sz="2400" dirty="0"/>
              <a:t> </a:t>
            </a:r>
            <a:r>
              <a:rPr lang="de-DE" sz="2400" dirty="0" err="1"/>
              <a:t>fictitious</a:t>
            </a:r>
            <a:r>
              <a:rPr lang="de-DE" sz="2400" dirty="0"/>
              <a:t> </a:t>
            </a:r>
            <a:r>
              <a:rPr lang="de-DE" sz="2400" dirty="0" err="1"/>
              <a:t>importers</a:t>
            </a:r>
            <a:endParaRPr lang="de-DE" sz="2400" dirty="0"/>
          </a:p>
          <a:p>
            <a:pPr marL="285750" indent="-285750">
              <a:buFont typeface="Wingdings" pitchFamily="2" charset="2"/>
              <a:buChar char="§"/>
            </a:pPr>
            <a:endParaRPr lang="de-DE" dirty="0"/>
          </a:p>
          <a:p>
            <a:pPr marL="285750" indent="-285750">
              <a:buFont typeface="Wingdings" pitchFamily="2" charset="2"/>
              <a:buChar char="Ø"/>
            </a:pPr>
            <a:endParaRPr lang="de-DE" dirty="0"/>
          </a:p>
          <a:p>
            <a:endParaRPr lang="de-DE" dirty="0"/>
          </a:p>
          <a:p>
            <a:pPr marL="285750" indent="-285750">
              <a:buFont typeface="Wingdings" pitchFamily="2" charset="2"/>
              <a:buChar char="§"/>
            </a:pPr>
            <a:endParaRPr lang="de-DE" dirty="0"/>
          </a:p>
          <a:p>
            <a:pPr marL="285750" indent="-285750">
              <a:buFont typeface="Wingdings" pitchFamily="2" charset="2"/>
              <a:buChar char="§"/>
            </a:pPr>
            <a:endParaRPr lang="de-DE" dirty="0"/>
          </a:p>
          <a:p>
            <a:endParaRPr lang="de-DE" dirty="0"/>
          </a:p>
          <a:p>
            <a:endParaRPr lang="de-DE" dirty="0"/>
          </a:p>
          <a:p>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a:p>
            <a:pPr marL="285750" indent="-285750">
              <a:buFont typeface="Wingdings" panose="05000000000000000000" pitchFamily="2" charset="2"/>
              <a:buChar char="§"/>
            </a:pPr>
            <a:endParaRPr lang="en-US" sz="1600" b="1" dirty="0"/>
          </a:p>
        </p:txBody>
      </p:sp>
    </p:spTree>
    <p:extLst>
      <p:ext uri="{BB962C8B-B14F-4D97-AF65-F5344CB8AC3E}">
        <p14:creationId xmlns:p14="http://schemas.microsoft.com/office/powerpoint/2010/main" val="142598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ICTL-Logo-4c-qu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146" y="6006546"/>
            <a:ext cx="3898900" cy="736600"/>
          </a:xfrm>
          <a:prstGeom prst="rect">
            <a:avLst/>
          </a:prstGeom>
        </p:spPr>
      </p:pic>
      <p:sp>
        <p:nvSpPr>
          <p:cNvPr id="8" name="Titel 1"/>
          <p:cNvSpPr>
            <a:spLocks noGrp="1"/>
          </p:cNvSpPr>
          <p:nvPr>
            <p:ph type="ctrTitle"/>
          </p:nvPr>
        </p:nvSpPr>
        <p:spPr>
          <a:xfrm>
            <a:off x="685800" y="1671755"/>
            <a:ext cx="7772400" cy="3550028"/>
          </a:xfrm>
        </p:spPr>
        <p:txBody>
          <a:bodyPr>
            <a:normAutofit fontScale="90000"/>
          </a:bodyPr>
          <a:lstStyle/>
          <a:p>
            <a:br>
              <a:rPr lang="de-DE" sz="2800" b="1" dirty="0">
                <a:latin typeface="MetaNormal-Roman"/>
                <a:cs typeface="MetaNormal-Roman"/>
              </a:rPr>
            </a:br>
            <a:r>
              <a:rPr lang="de-DE" sz="2700" b="1" dirty="0" err="1">
                <a:latin typeface="MetaNormal-Roman"/>
                <a:cs typeface="MetaNormal-Roman"/>
              </a:rPr>
              <a:t>There</a:t>
            </a:r>
            <a:r>
              <a:rPr lang="de-DE" sz="2700" b="1" dirty="0">
                <a:latin typeface="MetaNormal-Roman"/>
                <a:cs typeface="MetaNormal-Roman"/>
              </a:rPr>
              <a:t> </a:t>
            </a:r>
            <a:r>
              <a:rPr lang="de-DE" sz="2700" b="1" dirty="0" err="1">
                <a:latin typeface="MetaNormal-Roman"/>
                <a:cs typeface="MetaNormal-Roman"/>
              </a:rPr>
              <a:t>is</a:t>
            </a:r>
            <a:r>
              <a:rPr lang="de-DE" sz="2700" b="1" dirty="0">
                <a:latin typeface="MetaNormal-Roman"/>
                <a:cs typeface="MetaNormal-Roman"/>
              </a:rPr>
              <a:t> still a </a:t>
            </a:r>
            <a:r>
              <a:rPr lang="de-DE" sz="2700" b="1" dirty="0" err="1">
                <a:latin typeface="MetaNormal-Roman"/>
                <a:cs typeface="MetaNormal-Roman"/>
              </a:rPr>
              <a:t>lot</a:t>
            </a:r>
            <a:r>
              <a:rPr lang="de-DE" sz="2700" b="1" dirty="0">
                <a:latin typeface="MetaNormal-Roman"/>
                <a:cs typeface="MetaNormal-Roman"/>
              </a:rPr>
              <a:t> </a:t>
            </a:r>
            <a:r>
              <a:rPr lang="de-DE" sz="2700" b="1" dirty="0" err="1">
                <a:latin typeface="MetaNormal-Roman"/>
                <a:cs typeface="MetaNormal-Roman"/>
              </a:rPr>
              <a:t>to</a:t>
            </a:r>
            <a:r>
              <a:rPr lang="de-DE" sz="2700" b="1" dirty="0">
                <a:latin typeface="MetaNormal-Roman"/>
                <a:cs typeface="MetaNormal-Roman"/>
              </a:rPr>
              <a:t> </a:t>
            </a:r>
            <a:r>
              <a:rPr lang="de-DE" sz="2700" b="1" dirty="0" err="1">
                <a:latin typeface="MetaNormal-Roman"/>
                <a:cs typeface="MetaNormal-Roman"/>
              </a:rPr>
              <a:t>discuss</a:t>
            </a:r>
            <a:r>
              <a:rPr lang="de-DE" sz="2700" b="1" dirty="0">
                <a:latin typeface="MetaNormal-Roman"/>
                <a:cs typeface="MetaNormal-Roman"/>
              </a:rPr>
              <a:t> …</a:t>
            </a:r>
            <a:br>
              <a:rPr lang="de-DE" sz="2700" b="1" dirty="0">
                <a:latin typeface="MetaNormal-Roman"/>
                <a:cs typeface="MetaNormal-Roman"/>
              </a:rPr>
            </a:br>
            <a:br>
              <a:rPr lang="de-DE" sz="2700" b="1" dirty="0">
                <a:latin typeface="MetaNormal-Roman"/>
                <a:cs typeface="MetaNormal-Roman"/>
              </a:rPr>
            </a:br>
            <a:br>
              <a:rPr lang="de-DE" sz="2700" b="1" dirty="0">
                <a:latin typeface="MetaNormal-Roman"/>
                <a:cs typeface="MetaNormal-Roman"/>
              </a:rPr>
            </a:br>
            <a:r>
              <a:rPr lang="de-DE" sz="2700" b="1" dirty="0" err="1">
                <a:latin typeface="MetaNormal-Roman"/>
                <a:cs typeface="MetaNormal-Roman"/>
              </a:rPr>
              <a:t>Thank</a:t>
            </a:r>
            <a:r>
              <a:rPr lang="de-DE" sz="2700" b="1" dirty="0">
                <a:latin typeface="MetaNormal-Roman"/>
                <a:cs typeface="MetaNormal-Roman"/>
              </a:rPr>
              <a:t> </a:t>
            </a:r>
            <a:r>
              <a:rPr lang="de-DE" sz="2700" b="1" dirty="0" err="1">
                <a:latin typeface="MetaNormal-Roman"/>
                <a:cs typeface="MetaNormal-Roman"/>
              </a:rPr>
              <a:t>you</a:t>
            </a:r>
            <a:r>
              <a:rPr lang="de-DE" sz="2700" b="1" dirty="0">
                <a:latin typeface="MetaNormal-Roman"/>
                <a:cs typeface="MetaNormal-Roman"/>
              </a:rPr>
              <a:t> </a:t>
            </a:r>
            <a:r>
              <a:rPr lang="de-DE" sz="2700" b="1" dirty="0" err="1">
                <a:latin typeface="MetaNormal-Roman"/>
                <a:cs typeface="MetaNormal-Roman"/>
              </a:rPr>
              <a:t>for</a:t>
            </a:r>
            <a:r>
              <a:rPr lang="de-DE" sz="2700" b="1" dirty="0">
                <a:latin typeface="MetaNormal-Roman"/>
                <a:cs typeface="MetaNormal-Roman"/>
              </a:rPr>
              <a:t> </a:t>
            </a:r>
            <a:r>
              <a:rPr lang="de-DE" sz="2700" b="1" dirty="0" err="1">
                <a:latin typeface="MetaNormal-Roman"/>
                <a:cs typeface="MetaNormal-Roman"/>
              </a:rPr>
              <a:t>your</a:t>
            </a:r>
            <a:r>
              <a:rPr lang="de-DE" sz="2700" b="1" dirty="0">
                <a:latin typeface="MetaNormal-Roman"/>
                <a:cs typeface="MetaNormal-Roman"/>
              </a:rPr>
              <a:t> </a:t>
            </a:r>
            <a:r>
              <a:rPr lang="de-DE" sz="2700" b="1" dirty="0" err="1">
                <a:latin typeface="MetaNormal-Roman"/>
                <a:cs typeface="MetaNormal-Roman"/>
              </a:rPr>
              <a:t>attention</a:t>
            </a:r>
            <a:r>
              <a:rPr lang="de-DE" sz="2700" b="1" dirty="0">
                <a:latin typeface="MetaNormal-Roman"/>
                <a:cs typeface="MetaNormal-Roman"/>
              </a:rPr>
              <a:t>!</a:t>
            </a:r>
            <a:br>
              <a:rPr lang="de-DE" sz="2700" b="1" dirty="0">
                <a:latin typeface="MetaNormal-Roman"/>
                <a:cs typeface="MetaNormal-Roman"/>
              </a:rPr>
            </a:br>
            <a:br>
              <a:rPr lang="de-DE" sz="2700" b="1" dirty="0">
                <a:latin typeface="MetaNormal-Roman"/>
                <a:cs typeface="MetaNormal-Roman"/>
              </a:rPr>
            </a:br>
            <a:br>
              <a:rPr lang="de-DE" sz="2800" b="1" dirty="0">
                <a:latin typeface="MetaNormal-Roman"/>
                <a:cs typeface="MetaNormal-Roman"/>
              </a:rPr>
            </a:br>
            <a:br>
              <a:rPr lang="de-DE" sz="2800" b="1" dirty="0">
                <a:latin typeface="MetaNormal-Roman"/>
                <a:cs typeface="MetaNormal-Roman"/>
              </a:rPr>
            </a:br>
            <a:br>
              <a:rPr lang="de-DE" sz="2800" b="1" dirty="0">
                <a:latin typeface="MetaNormal-Roman"/>
                <a:cs typeface="MetaNormal-Roman"/>
              </a:rPr>
            </a:br>
            <a:endParaRPr lang="de-DE" sz="2800" b="1" dirty="0">
              <a:latin typeface="MetaNormal-Roman"/>
              <a:cs typeface="MetaNormal-Roman"/>
            </a:endParaRPr>
          </a:p>
        </p:txBody>
      </p:sp>
      <p:pic>
        <p:nvPicPr>
          <p:cNvPr id="5" name="Grafik 4" descr="Ein Bild, das Text, Schrift, Screenshot, weiß enthält.&#10;&#10;Automatisch generierte Beschreibung">
            <a:extLst>
              <a:ext uri="{FF2B5EF4-FFF2-40B4-BE49-F238E27FC236}">
                <a16:creationId xmlns:a16="http://schemas.microsoft.com/office/drawing/2014/main" id="{6C4B19D1-FD3A-B48D-341A-D4326981E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6890"/>
            <a:ext cx="2844800" cy="876300"/>
          </a:xfrm>
          <a:prstGeom prst="rect">
            <a:avLst/>
          </a:prstGeom>
        </p:spPr>
      </p:pic>
    </p:spTree>
    <p:extLst>
      <p:ext uri="{BB962C8B-B14F-4D97-AF65-F5344CB8AC3E}">
        <p14:creationId xmlns:p14="http://schemas.microsoft.com/office/powerpoint/2010/main" val="144294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C4646-A990-8232-7CE2-95DEDC97B7BE}"/>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15F1AD81-6464-25ED-C06E-7CC2F3A95E9B}"/>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Undervaluation</a:t>
            </a:r>
            <a:r>
              <a:rPr lang="de-DE" sz="2000" dirty="0"/>
              <a:t> in </a:t>
            </a:r>
            <a:r>
              <a:rPr lang="de-DE" sz="2000" dirty="0" err="1"/>
              <a:t>Customs</a:t>
            </a:r>
            <a:r>
              <a:rPr lang="de-DE" sz="2000" dirty="0"/>
              <a:t> Clearance</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93E04408-ACE9-04BC-28DD-76A406B6B88B}"/>
              </a:ext>
            </a:extLst>
          </p:cNvPr>
          <p:cNvSpPr/>
          <p:nvPr/>
        </p:nvSpPr>
        <p:spPr>
          <a:xfrm>
            <a:off x="485774" y="994489"/>
            <a:ext cx="7990523" cy="5016758"/>
          </a:xfrm>
          <a:prstGeom prst="rect">
            <a:avLst/>
          </a:prstGeom>
        </p:spPr>
        <p:txBody>
          <a:bodyPr wrap="square">
            <a:spAutoFit/>
          </a:bodyPr>
          <a:lstStyle/>
          <a:p>
            <a:pPr marL="285750" indent="-285750">
              <a:buFont typeface="Wingdings" panose="05000000000000000000" pitchFamily="2" charset="2"/>
              <a:buChar char="§"/>
            </a:pPr>
            <a:r>
              <a:rPr lang="en-US" sz="2000" b="1" dirty="0"/>
              <a:t>Definition:</a:t>
            </a:r>
            <a:br>
              <a:rPr lang="en-US" sz="2000" dirty="0"/>
            </a:br>
            <a:r>
              <a:rPr lang="en-US" sz="2000" dirty="0"/>
              <a:t>Indication of a price for a good that is lower than the actual amount paid for the good (transaction value method) or the actual value of the goods (subordinate methods).</a:t>
            </a:r>
          </a:p>
          <a:p>
            <a:endParaRPr lang="en-US" sz="2000" dirty="0"/>
          </a:p>
          <a:p>
            <a:pPr marL="285750" indent="-285750">
              <a:buFont typeface="Wingdings" panose="05000000000000000000" pitchFamily="2" charset="2"/>
              <a:buChar char="§"/>
            </a:pPr>
            <a:r>
              <a:rPr lang="en-US" sz="2000" b="1" dirty="0"/>
              <a:t>Possibilities for undervaluation:</a:t>
            </a:r>
          </a:p>
          <a:p>
            <a:pPr marL="742950" lvl="1" indent="-285750">
              <a:buFont typeface="Arial" panose="020B0604020202020204" pitchFamily="34" charset="0"/>
              <a:buChar char="•"/>
            </a:pPr>
            <a:r>
              <a:rPr lang="en-US" sz="2000" dirty="0"/>
              <a:t>Incorrect value declarations on invoices (or pro forma invoices)</a:t>
            </a:r>
          </a:p>
          <a:p>
            <a:pPr marL="742950" lvl="1" indent="-285750">
              <a:buFont typeface="Arial" panose="020B0604020202020204" pitchFamily="34" charset="0"/>
              <a:buChar char="•"/>
            </a:pPr>
            <a:r>
              <a:rPr lang="en-US" sz="2000" dirty="0"/>
              <a:t>Incorrect quantity declarations on invoices</a:t>
            </a:r>
          </a:p>
          <a:p>
            <a:pPr marL="742950" lvl="1" indent="-285750">
              <a:buFont typeface="Arial" panose="020B0604020202020204" pitchFamily="34" charset="0"/>
              <a:buChar char="•"/>
            </a:pPr>
            <a:r>
              <a:rPr lang="en-US" sz="2000" dirty="0"/>
              <a:t>Incomplete listings of goods on invoices</a:t>
            </a:r>
          </a:p>
          <a:p>
            <a:pPr marL="742950" lvl="1" indent="-285750">
              <a:buFont typeface="Arial" panose="020B0604020202020204" pitchFamily="34" charset="0"/>
              <a:buChar char="•"/>
            </a:pPr>
            <a:r>
              <a:rPr lang="en-US" sz="2000" dirty="0"/>
              <a:t>Split invoice and contract documents</a:t>
            </a:r>
          </a:p>
          <a:p>
            <a:pPr marL="742950" lvl="1" indent="-285750">
              <a:buFont typeface="Arial" panose="020B0604020202020204" pitchFamily="34" charset="0"/>
              <a:buChar char="•"/>
            </a:pPr>
            <a:r>
              <a:rPr lang="en-US" sz="2000" dirty="0"/>
              <a:t>Forged invoices</a:t>
            </a:r>
          </a:p>
          <a:p>
            <a:pPr marL="742950" lvl="1" indent="-285750">
              <a:buFont typeface="Arial" panose="020B0604020202020204" pitchFamily="34" charset="0"/>
              <a:buChar char="•"/>
            </a:pPr>
            <a:r>
              <a:rPr lang="en-US" sz="2000" dirty="0"/>
              <a:t>Excess quantities in shipments</a:t>
            </a:r>
          </a:p>
          <a:p>
            <a:pPr lvl="1"/>
            <a:endParaRPr lang="en-US" sz="2000" dirty="0"/>
          </a:p>
          <a:p>
            <a:pPr marL="285750" indent="-285750">
              <a:buFont typeface="Wingdings" panose="05000000000000000000" pitchFamily="2" charset="2"/>
              <a:buChar char="§"/>
            </a:pPr>
            <a:r>
              <a:rPr lang="en-US" sz="2000" b="1" dirty="0"/>
              <a:t>Purpose:</a:t>
            </a:r>
            <a:br>
              <a:rPr lang="en-US" sz="2000" dirty="0"/>
            </a:br>
            <a:r>
              <a:rPr lang="en-US" sz="2000" dirty="0"/>
              <a:t>Reduction of the customs value of the goods in order to lower import duties.</a:t>
            </a:r>
          </a:p>
        </p:txBody>
      </p:sp>
    </p:spTree>
    <p:extLst>
      <p:ext uri="{BB962C8B-B14F-4D97-AF65-F5344CB8AC3E}">
        <p14:creationId xmlns:p14="http://schemas.microsoft.com/office/powerpoint/2010/main" val="411478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9F39D-57C7-DBD5-AF12-3AD4C30D63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FEAB5E-1975-27D6-7228-E239B8ED87DA}"/>
              </a:ext>
            </a:extLst>
          </p:cNvPr>
          <p:cNvSpPr>
            <a:spLocks noGrp="1"/>
          </p:cNvSpPr>
          <p:nvPr>
            <p:ph type="ctrTitle"/>
          </p:nvPr>
        </p:nvSpPr>
        <p:spPr/>
        <p:txBody>
          <a:bodyPr>
            <a:normAutofit fontScale="90000"/>
          </a:bodyPr>
          <a:lstStyle/>
          <a:p>
            <a:br>
              <a:rPr lang="de-DE" sz="2800" dirty="0"/>
            </a:br>
            <a:r>
              <a:rPr lang="de-DE" sz="4000" dirty="0" err="1"/>
              <a:t>Customs</a:t>
            </a:r>
            <a:r>
              <a:rPr lang="de-DE" sz="4000" dirty="0"/>
              <a:t> </a:t>
            </a:r>
            <a:r>
              <a:rPr lang="de-DE" sz="4000" dirty="0" err="1"/>
              <a:t>regulations</a:t>
            </a:r>
            <a:r>
              <a:rPr lang="de-DE" sz="4000" dirty="0"/>
              <a:t> </a:t>
            </a:r>
            <a:r>
              <a:rPr lang="de-DE" sz="4000" dirty="0" err="1"/>
              <a:t>for</a:t>
            </a:r>
            <a:r>
              <a:rPr lang="de-DE" sz="4000" dirty="0"/>
              <a:t> </a:t>
            </a:r>
            <a:r>
              <a:rPr lang="de-DE" sz="4000" dirty="0" err="1"/>
              <a:t>e-commerce</a:t>
            </a:r>
            <a:r>
              <a:rPr lang="de-DE" sz="4000" dirty="0"/>
              <a:t> </a:t>
            </a:r>
            <a:r>
              <a:rPr lang="de-DE" sz="4000" dirty="0" err="1"/>
              <a:t>shipments</a:t>
            </a:r>
            <a:endParaRPr lang="de-DE" sz="4000" dirty="0"/>
          </a:p>
        </p:txBody>
      </p:sp>
      <p:sp>
        <p:nvSpPr>
          <p:cNvPr id="3" name="Rectangle 1">
            <a:extLst>
              <a:ext uri="{FF2B5EF4-FFF2-40B4-BE49-F238E27FC236}">
                <a16:creationId xmlns:a16="http://schemas.microsoft.com/office/drawing/2014/main" id="{F732D592-9D2C-DDCA-7A07-3A4F1F046D3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875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m 5">
            <a:extLst>
              <a:ext uri="{FF2B5EF4-FFF2-40B4-BE49-F238E27FC236}">
                <a16:creationId xmlns:a16="http://schemas.microsoft.com/office/drawing/2014/main" id="{AD58E9F5-8275-4658-879B-F73AD7E230B1}"/>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Customs</a:t>
            </a:r>
            <a:r>
              <a:rPr lang="de-DE" sz="2000" dirty="0"/>
              <a:t> </a:t>
            </a:r>
            <a:r>
              <a:rPr lang="de-DE" sz="2000" dirty="0" err="1"/>
              <a:t>regulations</a:t>
            </a:r>
            <a:r>
              <a:rPr lang="de-DE" sz="2000" dirty="0"/>
              <a:t> </a:t>
            </a:r>
            <a:r>
              <a:rPr lang="de-DE" sz="2000" dirty="0" err="1"/>
              <a:t>for</a:t>
            </a:r>
            <a:r>
              <a:rPr lang="de-DE" sz="2000" dirty="0"/>
              <a:t> </a:t>
            </a:r>
            <a:r>
              <a:rPr lang="de-DE" sz="2000" dirty="0" err="1"/>
              <a:t>e-commerce</a:t>
            </a:r>
            <a:r>
              <a:rPr lang="de-DE" sz="2000" dirty="0"/>
              <a:t> </a:t>
            </a:r>
            <a:r>
              <a:rPr lang="de-DE" sz="2000" dirty="0" err="1"/>
              <a:t>shipments</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3E24BE29-B27F-3C0A-FBF8-1089A0ABE8BE}"/>
              </a:ext>
            </a:extLst>
          </p:cNvPr>
          <p:cNvSpPr/>
          <p:nvPr/>
        </p:nvSpPr>
        <p:spPr>
          <a:xfrm>
            <a:off x="485774" y="994489"/>
            <a:ext cx="7990523" cy="3162404"/>
          </a:xfrm>
          <a:prstGeom prst="rect">
            <a:avLst/>
          </a:prstGeom>
        </p:spPr>
        <p:txBody>
          <a:bodyPr wrap="square">
            <a:spAutoFit/>
          </a:bodyPr>
          <a:lstStyle/>
          <a:p>
            <a:pPr marL="268288" indent="-268288">
              <a:spcBef>
                <a:spcPts val="300"/>
              </a:spcBef>
              <a:buFont typeface="Wingdings" panose="05000000000000000000" pitchFamily="2" charset="2"/>
              <a:buChar char="§"/>
            </a:pPr>
            <a:r>
              <a:rPr lang="en-US" sz="2400" dirty="0"/>
              <a:t>As soon as goods are shipped across the borders of the Union’s customs territory, customs and tax regulations apply.</a:t>
            </a:r>
          </a:p>
          <a:p>
            <a:pPr>
              <a:spcBef>
                <a:spcPts val="300"/>
              </a:spcBef>
            </a:pPr>
            <a:br>
              <a:rPr lang="de-DE" sz="2400" dirty="0">
                <a:latin typeface="Calibri" panose="020F0502020204030204" pitchFamily="34" charset="0"/>
                <a:cs typeface="Calibri" panose="020F0502020204030204" pitchFamily="34" charset="0"/>
              </a:rPr>
            </a:br>
            <a:r>
              <a:rPr lang="de-DE" sz="2400" dirty="0">
                <a:latin typeface="Calibri" panose="020F0502020204030204" pitchFamily="34" charset="0"/>
                <a:cs typeface="Calibri" panose="020F0502020204030204" pitchFamily="34" charset="0"/>
              </a:rPr>
              <a:t>This </a:t>
            </a:r>
            <a:r>
              <a:rPr lang="de-DE" sz="2400" dirty="0" err="1">
                <a:latin typeface="Calibri" panose="020F0502020204030204" pitchFamily="34" charset="0"/>
                <a:cs typeface="Calibri" panose="020F0502020204030204" pitchFamily="34" charset="0"/>
              </a:rPr>
              <a:t>concerns</a:t>
            </a:r>
            <a:r>
              <a:rPr lang="de-DE" sz="2400" dirty="0">
                <a:latin typeface="Calibri" panose="020F0502020204030204" pitchFamily="34" charset="0"/>
                <a:cs typeface="Calibri" panose="020F0502020204030204" pitchFamily="34" charset="0"/>
              </a:rPr>
              <a:t>:</a:t>
            </a:r>
          </a:p>
          <a:p>
            <a:pPr marL="268288" indent="-268288">
              <a:spcBef>
                <a:spcPts val="300"/>
              </a:spcBef>
              <a:buFont typeface="Wingdings" panose="05000000000000000000" pitchFamily="2" charset="2"/>
              <a:buChar char="§"/>
            </a:pPr>
            <a:r>
              <a:rPr lang="de-DE" sz="2400" dirty="0">
                <a:latin typeface="Calibri" panose="020F0502020204030204" pitchFamily="34" charset="0"/>
                <a:cs typeface="Calibri" panose="020F0502020204030204" pitchFamily="34" charset="0"/>
              </a:rPr>
              <a:t>Import (</a:t>
            </a:r>
            <a:r>
              <a:rPr lang="de-DE" sz="2400" dirty="0" err="1">
                <a:latin typeface="Calibri" panose="020F0502020204030204" pitchFamily="34" charset="0"/>
                <a:cs typeface="Calibri" panose="020F0502020204030204" pitchFamily="34" charset="0"/>
              </a:rPr>
              <a:t>sale</a:t>
            </a:r>
            <a:r>
              <a:rPr lang="de-DE" sz="2400" dirty="0">
                <a:latin typeface="Calibri" panose="020F0502020204030204" pitchFamily="34" charset="0"/>
                <a:cs typeface="Calibri" panose="020F0502020204030204" pitchFamily="34" charset="0"/>
              </a:rPr>
              <a:t> / </a:t>
            </a:r>
            <a:r>
              <a:rPr lang="de-DE" sz="2400" dirty="0" err="1">
                <a:latin typeface="Calibri" panose="020F0502020204030204" pitchFamily="34" charset="0"/>
                <a:cs typeface="Calibri" panose="020F0502020204030204" pitchFamily="34" charset="0"/>
              </a:rPr>
              <a:t>delivery</a:t>
            </a:r>
            <a:r>
              <a:rPr lang="de-DE" sz="2400" dirty="0">
                <a:latin typeface="Calibri" panose="020F0502020204030204" pitchFamily="34" charset="0"/>
                <a:cs typeface="Calibri" panose="020F0502020204030204" pitchFamily="34" charset="0"/>
              </a:rPr>
              <a:t> </a:t>
            </a:r>
            <a:r>
              <a:rPr lang="en-US" sz="2400" dirty="0"/>
              <a:t>from a third country → into the Union’s customs territory)</a:t>
            </a:r>
          </a:p>
          <a:p>
            <a:pPr marL="268288" indent="-268288">
              <a:spcBef>
                <a:spcPts val="300"/>
              </a:spcBef>
              <a:buFont typeface="Wingdings" panose="05000000000000000000" pitchFamily="2" charset="2"/>
              <a:buChar char="§"/>
            </a:pPr>
            <a:r>
              <a:rPr lang="de-DE" sz="2400" dirty="0">
                <a:latin typeface="Calibri" panose="020F0502020204030204" pitchFamily="34" charset="0"/>
                <a:cs typeface="Calibri" panose="020F0502020204030204" pitchFamily="34" charset="0"/>
              </a:rPr>
              <a:t>Export </a:t>
            </a:r>
            <a:r>
              <a:rPr lang="en-US" sz="2400" dirty="0"/>
              <a:t>(sale / delivery from the Union’s customs territory → to a third country)</a:t>
            </a:r>
          </a:p>
        </p:txBody>
      </p:sp>
    </p:spTree>
    <p:extLst>
      <p:ext uri="{BB962C8B-B14F-4D97-AF65-F5344CB8AC3E}">
        <p14:creationId xmlns:p14="http://schemas.microsoft.com/office/powerpoint/2010/main" val="167562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m 5">
            <a:extLst>
              <a:ext uri="{FF2B5EF4-FFF2-40B4-BE49-F238E27FC236}">
                <a16:creationId xmlns:a16="http://schemas.microsoft.com/office/drawing/2014/main" id="{AD58E9F5-8275-4658-879B-F73AD7E230B1}"/>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Customs</a:t>
            </a:r>
            <a:r>
              <a:rPr lang="de-DE" sz="2000" dirty="0"/>
              <a:t> </a:t>
            </a:r>
            <a:r>
              <a:rPr lang="de-DE" sz="2000" dirty="0" err="1"/>
              <a:t>regulations</a:t>
            </a:r>
            <a:r>
              <a:rPr lang="de-DE" sz="2000" dirty="0"/>
              <a:t> </a:t>
            </a:r>
            <a:r>
              <a:rPr lang="de-DE" sz="2000" dirty="0" err="1"/>
              <a:t>for</a:t>
            </a:r>
            <a:r>
              <a:rPr lang="de-DE" sz="2000" dirty="0"/>
              <a:t> </a:t>
            </a:r>
            <a:r>
              <a:rPr lang="de-DE" sz="2000" dirty="0" err="1"/>
              <a:t>e-commerce</a:t>
            </a:r>
            <a:r>
              <a:rPr lang="de-DE" sz="2000" dirty="0"/>
              <a:t> </a:t>
            </a:r>
            <a:r>
              <a:rPr lang="de-DE" sz="2000" dirty="0" err="1"/>
              <a:t>shipments</a:t>
            </a:r>
            <a:endParaRPr lang="de-DE" sz="2000" cap="all" dirty="0">
              <a:solidFill>
                <a:schemeClr val="bg1"/>
              </a:solidFill>
              <a:latin typeface="Calibri" panose="020F0502020204030204" pitchFamily="34" charset="0"/>
              <a:cs typeface="Calibri" panose="020F0502020204030204" pitchFamily="34" charset="0"/>
            </a:endParaRPr>
          </a:p>
        </p:txBody>
      </p:sp>
      <p:sp>
        <p:nvSpPr>
          <p:cNvPr id="4" name="Rechteck 3"/>
          <p:cNvSpPr/>
          <p:nvPr/>
        </p:nvSpPr>
        <p:spPr>
          <a:xfrm>
            <a:off x="1227665" y="3598255"/>
            <a:ext cx="6688670" cy="2854628"/>
          </a:xfrm>
          <a:prstGeom prst="rect">
            <a:avLst/>
          </a:prstGeom>
        </p:spPr>
        <p:txBody>
          <a:bodyPr wrap="square">
            <a:spAutoFit/>
          </a:bodyPr>
          <a:lstStyle/>
          <a:p>
            <a:r>
              <a:rPr lang="en-US" b="1" dirty="0"/>
              <a:t>EXPORT</a:t>
            </a:r>
            <a:endParaRPr lang="en-US" dirty="0"/>
          </a:p>
          <a:p>
            <a:pPr marL="285750" indent="-285750">
              <a:buFont typeface="Wingdings" panose="05000000000000000000" pitchFamily="2" charset="2"/>
              <a:buChar char="§"/>
            </a:pPr>
            <a:r>
              <a:rPr lang="en-US" dirty="0"/>
              <a:t>Obligation to submit an export declaration for goods with a value exceeding 1.000€ (or weight &gt; 1,000 kg)</a:t>
            </a:r>
          </a:p>
          <a:p>
            <a:pPr marL="285750" indent="-285750">
              <a:buFont typeface="Wingdings" panose="05000000000000000000" pitchFamily="2" charset="2"/>
              <a:buChar char="§"/>
            </a:pPr>
            <a:r>
              <a:rPr lang="en-US" b="1" dirty="0"/>
              <a:t>Customs clearance in the destination country:</a:t>
            </a:r>
            <a:br>
              <a:rPr lang="en-US" dirty="0"/>
            </a:br>
            <a:r>
              <a:rPr lang="en-US" dirty="0"/>
              <a:t>The customer abroad may have to pay import duties in the destination country</a:t>
            </a:r>
          </a:p>
          <a:p>
            <a:pPr marL="285750" indent="-285750">
              <a:buFont typeface="Wingdings" panose="05000000000000000000" pitchFamily="2" charset="2"/>
              <a:buChar char="§"/>
            </a:pPr>
            <a:r>
              <a:rPr lang="en-US" b="1" dirty="0"/>
              <a:t>VAT:</a:t>
            </a:r>
            <a:br>
              <a:rPr lang="en-US" dirty="0"/>
            </a:br>
            <a:r>
              <a:rPr lang="en-US" dirty="0"/>
              <a:t>Deliveries to customers outside the EU are tax-free, but proof through export documents is required.</a:t>
            </a:r>
          </a:p>
          <a:p>
            <a:pPr>
              <a:lnSpc>
                <a:spcPts val="2100"/>
              </a:lnSpc>
            </a:pPr>
            <a:endParaRPr lang="en-US" dirty="0"/>
          </a:p>
        </p:txBody>
      </p:sp>
      <p:sp>
        <p:nvSpPr>
          <p:cNvPr id="2" name="Pfeil nach rechts 1"/>
          <p:cNvSpPr/>
          <p:nvPr/>
        </p:nvSpPr>
        <p:spPr>
          <a:xfrm>
            <a:off x="203760" y="3598255"/>
            <a:ext cx="978408" cy="484632"/>
          </a:xfrm>
          <a:prstGeom prst="rightArrow">
            <a:avLst/>
          </a:prstGeom>
          <a:solidFill>
            <a:schemeClr val="accent3">
              <a:lumMod val="5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Rechteck 2"/>
          <p:cNvSpPr/>
          <p:nvPr/>
        </p:nvSpPr>
        <p:spPr>
          <a:xfrm>
            <a:off x="1227665" y="842089"/>
            <a:ext cx="6688670" cy="2585323"/>
          </a:xfrm>
          <a:prstGeom prst="rect">
            <a:avLst/>
          </a:prstGeom>
        </p:spPr>
        <p:txBody>
          <a:bodyPr wrap="square">
            <a:spAutoFit/>
          </a:bodyPr>
          <a:lstStyle/>
          <a:p>
            <a:r>
              <a:rPr lang="en-US" b="1" dirty="0"/>
              <a:t>IMPORT</a:t>
            </a:r>
            <a:endParaRPr lang="en-US" dirty="0"/>
          </a:p>
          <a:p>
            <a:pPr marL="285750" indent="-285750">
              <a:buFont typeface="Wingdings" panose="05000000000000000000" pitchFamily="2" charset="2"/>
              <a:buChar char="§"/>
            </a:pPr>
            <a:r>
              <a:rPr lang="en-US" dirty="0"/>
              <a:t>Obligation to submit a customs declaration</a:t>
            </a:r>
          </a:p>
          <a:p>
            <a:pPr marL="285750" indent="-285750">
              <a:buFont typeface="Wingdings" panose="05000000000000000000" pitchFamily="2" charset="2"/>
              <a:buChar char="§"/>
            </a:pPr>
            <a:r>
              <a:rPr lang="en-US" b="1" dirty="0"/>
              <a:t>Customs duties:</a:t>
            </a:r>
            <a:br>
              <a:rPr lang="en-US" dirty="0"/>
            </a:br>
            <a:r>
              <a:rPr lang="en-US" dirty="0"/>
              <a:t>Customs duties apply for goods with a value exceeding 150€ (rates vary depending on the tariff classification/HS code).</a:t>
            </a:r>
          </a:p>
          <a:p>
            <a:pPr marL="285750" indent="-285750">
              <a:buFont typeface="Wingdings" panose="05000000000000000000" pitchFamily="2" charset="2"/>
              <a:buChar char="§"/>
            </a:pPr>
            <a:r>
              <a:rPr lang="en-US" b="1" dirty="0"/>
              <a:t>Import VAT:</a:t>
            </a:r>
            <a:br>
              <a:rPr lang="en-US" dirty="0"/>
            </a:br>
            <a:r>
              <a:rPr lang="en-US" dirty="0"/>
              <a:t>Previously, there was a 22€ exemption threshold; since July 1, 2021, it has been abolished. Now import VAT is levied from the very first cent (usually 19%, in some cases 7%).</a:t>
            </a:r>
          </a:p>
        </p:txBody>
      </p:sp>
      <p:sp>
        <p:nvSpPr>
          <p:cNvPr id="7" name="Pfeil nach rechts 1"/>
          <p:cNvSpPr/>
          <p:nvPr/>
        </p:nvSpPr>
        <p:spPr>
          <a:xfrm>
            <a:off x="203760" y="842089"/>
            <a:ext cx="978408" cy="484632"/>
          </a:xfrm>
          <a:prstGeom prst="rightArrow">
            <a:avLst/>
          </a:prstGeom>
          <a:solidFill>
            <a:schemeClr val="accent3">
              <a:lumMod val="5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5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30348-A94B-5217-E438-EB53AB5057FA}"/>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582DA871-E09A-CD5B-D5B1-8280DFF117E7}"/>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Customs</a:t>
            </a:r>
            <a:r>
              <a:rPr lang="de-DE" sz="2000" dirty="0"/>
              <a:t> </a:t>
            </a:r>
            <a:r>
              <a:rPr lang="de-DE" sz="2000" dirty="0" err="1"/>
              <a:t>regulations</a:t>
            </a:r>
            <a:r>
              <a:rPr lang="de-DE" sz="2000" dirty="0"/>
              <a:t> </a:t>
            </a:r>
            <a:r>
              <a:rPr lang="de-DE" sz="2000" dirty="0" err="1"/>
              <a:t>for</a:t>
            </a:r>
            <a:r>
              <a:rPr lang="de-DE" sz="2000" dirty="0"/>
              <a:t> </a:t>
            </a:r>
            <a:r>
              <a:rPr lang="de-DE" sz="2000" dirty="0" err="1"/>
              <a:t>e-commerce</a:t>
            </a:r>
            <a:r>
              <a:rPr lang="de-DE" sz="2000" dirty="0"/>
              <a:t> </a:t>
            </a:r>
            <a:r>
              <a:rPr lang="de-DE" sz="2000" dirty="0" err="1"/>
              <a:t>shipments</a:t>
            </a:r>
            <a:endParaRPr lang="de-DE" sz="2000" cap="all" dirty="0">
              <a:solidFill>
                <a:schemeClr val="bg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512055AF-7E31-90E4-61EE-DD54739DB0A7}"/>
              </a:ext>
            </a:extLst>
          </p:cNvPr>
          <p:cNvSpPr/>
          <p:nvPr/>
        </p:nvSpPr>
        <p:spPr>
          <a:xfrm>
            <a:off x="485774" y="994489"/>
            <a:ext cx="7990523" cy="5078313"/>
          </a:xfrm>
          <a:prstGeom prst="rect">
            <a:avLst/>
          </a:prstGeom>
        </p:spPr>
        <p:txBody>
          <a:bodyPr wrap="square">
            <a:spAutoFit/>
          </a:bodyPr>
          <a:lstStyle/>
          <a:p>
            <a:r>
              <a:rPr lang="en-US" b="1" dirty="0"/>
              <a:t>Customs Declaration with Reduced Data Set</a:t>
            </a:r>
            <a:endParaRPr lang="en-US" dirty="0"/>
          </a:p>
          <a:p>
            <a:pPr marL="285750" indent="-285750">
              <a:buFont typeface="Wingdings" panose="05000000000000000000" pitchFamily="2" charset="2"/>
              <a:buChar char="§"/>
            </a:pPr>
            <a:r>
              <a:rPr lang="en-US" b="1" dirty="0"/>
              <a:t>Applicability:</a:t>
            </a:r>
            <a:endParaRPr lang="en-US" dirty="0"/>
          </a:p>
          <a:p>
            <a:pPr marL="742950" lvl="1" indent="-285750">
              <a:buFont typeface="Arial" panose="020B0604020202020204" pitchFamily="34" charset="0"/>
              <a:buChar char="•"/>
            </a:pPr>
            <a:r>
              <a:rPr lang="en-US" dirty="0"/>
              <a:t>Electronic customs declarations required for all consignments up to 150€.</a:t>
            </a:r>
          </a:p>
          <a:p>
            <a:pPr marL="742950" lvl="1" indent="-285750">
              <a:buFont typeface="Arial" panose="020B0604020202020204" pitchFamily="34" charset="0"/>
              <a:buChar char="•"/>
            </a:pPr>
            <a:r>
              <a:rPr lang="en-US" dirty="0"/>
              <a:t>Applies to all commercial goods.</a:t>
            </a:r>
          </a:p>
          <a:p>
            <a:pPr marL="285750" indent="-285750">
              <a:buFont typeface="Wingdings" panose="05000000000000000000" pitchFamily="2" charset="2"/>
              <a:buChar char="§"/>
            </a:pPr>
            <a:r>
              <a:rPr lang="en-US" b="1" dirty="0"/>
              <a:t>Legal Basis:</a:t>
            </a:r>
            <a:endParaRPr lang="en-US" dirty="0"/>
          </a:p>
          <a:p>
            <a:pPr marL="742950" lvl="1" indent="-285750">
              <a:buFont typeface="Arial" panose="020B0604020202020204" pitchFamily="34" charset="0"/>
              <a:buChar char="•"/>
            </a:pPr>
            <a:r>
              <a:rPr lang="en-US" dirty="0"/>
              <a:t>Defined in Art. 143 (a) UCC-DA </a:t>
            </a:r>
          </a:p>
          <a:p>
            <a:pPr marL="742950" lvl="1" indent="-285750">
              <a:buFont typeface="Arial" panose="020B0604020202020204" pitchFamily="34" charset="0"/>
              <a:buChar char="•"/>
            </a:pPr>
            <a:r>
              <a:rPr lang="en-US" dirty="0"/>
              <a:t>Provides for a reduced set of data compared to the standard declaration.</a:t>
            </a:r>
          </a:p>
          <a:p>
            <a:pPr marL="742950" lvl="1" indent="-285750">
              <a:buFont typeface="Arial" panose="020B0604020202020204" pitchFamily="34" charset="0"/>
              <a:buChar char="•"/>
            </a:pPr>
            <a:r>
              <a:rPr lang="en-US" dirty="0"/>
              <a:t>Applies to all consignments, regardless of carrier (not limited to postal or courier shipments).</a:t>
            </a:r>
          </a:p>
          <a:p>
            <a:pPr marL="285750" indent="-285750">
              <a:buFont typeface="Wingdings" panose="05000000000000000000" pitchFamily="2" charset="2"/>
              <a:buChar char="§"/>
            </a:pPr>
            <a:r>
              <a:rPr lang="en-US" b="1" dirty="0"/>
              <a:t>Key Difference:</a:t>
            </a:r>
            <a:endParaRPr lang="en-US" dirty="0"/>
          </a:p>
          <a:p>
            <a:pPr marL="742950" lvl="1" indent="-285750">
              <a:buFont typeface="Arial" panose="020B0604020202020204" pitchFamily="34" charset="0"/>
              <a:buChar char="•"/>
            </a:pPr>
            <a:r>
              <a:rPr lang="en-US" dirty="0"/>
              <a:t>Only a 6-digit tariff code is required (instead of full classification).</a:t>
            </a:r>
          </a:p>
          <a:p>
            <a:pPr marL="285750" indent="-285750">
              <a:buFont typeface="Wingdings" panose="05000000000000000000" pitchFamily="2" charset="2"/>
              <a:buChar char="§"/>
            </a:pPr>
            <a:r>
              <a:rPr lang="en-US" b="1" dirty="0"/>
              <a:t>Limitations:</a:t>
            </a:r>
            <a:endParaRPr lang="en-US" dirty="0"/>
          </a:p>
          <a:p>
            <a:pPr marL="742950" lvl="1" indent="-285750">
              <a:buFont typeface="Arial" panose="020B0604020202020204" pitchFamily="34" charset="0"/>
              <a:buChar char="•"/>
            </a:pPr>
            <a:r>
              <a:rPr lang="en-US" dirty="0"/>
              <a:t>Cannot be used for excise goods.</a:t>
            </a:r>
          </a:p>
          <a:p>
            <a:pPr marL="742950" lvl="1" indent="-285750">
              <a:buFont typeface="Arial" panose="020B0604020202020204" pitchFamily="34" charset="0"/>
              <a:buChar char="•"/>
            </a:pPr>
            <a:r>
              <a:rPr lang="en-US" dirty="0"/>
              <a:t>Cannot be used for goods subject to prohibitions or restrictions.</a:t>
            </a:r>
          </a:p>
          <a:p>
            <a:pPr marL="285750" indent="-285750">
              <a:buFont typeface="Wingdings" panose="05000000000000000000" pitchFamily="2" charset="2"/>
              <a:buChar char="§"/>
            </a:pPr>
            <a:r>
              <a:rPr lang="en-US" b="1" dirty="0"/>
              <a:t>Responsibilities of Declarant:</a:t>
            </a:r>
            <a:endParaRPr lang="en-US" dirty="0"/>
          </a:p>
          <a:p>
            <a:pPr marL="742950" lvl="1" indent="-285750">
              <a:buFont typeface="Arial" panose="020B0604020202020204" pitchFamily="34" charset="0"/>
              <a:buChar char="•"/>
            </a:pPr>
            <a:r>
              <a:rPr lang="en-US" dirty="0"/>
              <a:t>Must ensure goods are not subject to prohibitions or restrictions.</a:t>
            </a:r>
          </a:p>
          <a:p>
            <a:pPr marL="742950" lvl="1" indent="-285750">
              <a:buFont typeface="Arial" panose="020B0604020202020204" pitchFamily="34" charset="0"/>
              <a:buChar char="•"/>
            </a:pPr>
            <a:r>
              <a:rPr lang="en-US" dirty="0"/>
              <a:t>Must provide necessary documents (e.g., licenses, permits) if applicable.</a:t>
            </a:r>
          </a:p>
          <a:p>
            <a:pPr marL="742950" lvl="1" indent="-285750">
              <a:buFont typeface="Arial" panose="020B0604020202020204" pitchFamily="34" charset="0"/>
              <a:buChar char="•"/>
            </a:pPr>
            <a:r>
              <a:rPr lang="en-US" dirty="0"/>
              <a:t>By filing with reduced data, the declarant confirms compliance.</a:t>
            </a:r>
          </a:p>
        </p:txBody>
      </p:sp>
    </p:spTree>
    <p:extLst>
      <p:ext uri="{BB962C8B-B14F-4D97-AF65-F5344CB8AC3E}">
        <p14:creationId xmlns:p14="http://schemas.microsoft.com/office/powerpoint/2010/main" val="89002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2197-2170-62EC-D7E7-5C61ED491AB6}"/>
            </a:ext>
          </a:extLst>
        </p:cNvPr>
        <p:cNvGrpSpPr/>
        <p:nvPr/>
      </p:nvGrpSpPr>
      <p:grpSpPr>
        <a:xfrm>
          <a:off x="0" y="0"/>
          <a:ext cx="0" cy="0"/>
          <a:chOff x="0" y="0"/>
          <a:chExt cx="0" cy="0"/>
        </a:xfrm>
      </p:grpSpPr>
      <p:sp>
        <p:nvSpPr>
          <p:cNvPr id="6" name="Parallelogramm 5">
            <a:extLst>
              <a:ext uri="{FF2B5EF4-FFF2-40B4-BE49-F238E27FC236}">
                <a16:creationId xmlns:a16="http://schemas.microsoft.com/office/drawing/2014/main" id="{5AC091CA-CDFF-CEAD-34C3-1502B8DFCBEB}"/>
              </a:ext>
            </a:extLst>
          </p:cNvPr>
          <p:cNvSpPr/>
          <p:nvPr/>
        </p:nvSpPr>
        <p:spPr>
          <a:xfrm>
            <a:off x="-329541" y="280889"/>
            <a:ext cx="7990523" cy="396735"/>
          </a:xfrm>
          <a:prstGeom prst="parallelogram">
            <a:avLst/>
          </a:prstGeom>
          <a:solidFill>
            <a:schemeClr val="accent3">
              <a:lumMod val="50000"/>
            </a:schemeClr>
          </a:solidFill>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err="1"/>
              <a:t>Customs</a:t>
            </a:r>
            <a:r>
              <a:rPr lang="de-DE" sz="2000" dirty="0"/>
              <a:t> </a:t>
            </a:r>
            <a:r>
              <a:rPr lang="de-DE" sz="2000" dirty="0" err="1"/>
              <a:t>regulations</a:t>
            </a:r>
            <a:r>
              <a:rPr lang="de-DE" sz="2000" dirty="0"/>
              <a:t> </a:t>
            </a:r>
            <a:r>
              <a:rPr lang="de-DE" sz="2000" dirty="0" err="1"/>
              <a:t>for</a:t>
            </a:r>
            <a:r>
              <a:rPr lang="de-DE" sz="2000" dirty="0"/>
              <a:t> </a:t>
            </a:r>
            <a:r>
              <a:rPr lang="de-DE" sz="2000" dirty="0" err="1"/>
              <a:t>e-commerce</a:t>
            </a:r>
            <a:r>
              <a:rPr lang="de-DE" sz="2000" dirty="0"/>
              <a:t> </a:t>
            </a:r>
            <a:r>
              <a:rPr lang="de-DE" sz="2000" dirty="0" err="1"/>
              <a:t>shipments</a:t>
            </a:r>
            <a:endParaRPr lang="de-DE" sz="2000" cap="all" dirty="0">
              <a:solidFill>
                <a:schemeClr val="bg1"/>
              </a:solidFill>
              <a:latin typeface="Calibri" panose="020F0502020204030204" pitchFamily="34" charset="0"/>
              <a:cs typeface="Calibri" panose="020F0502020204030204" pitchFamily="34" charset="0"/>
            </a:endParaRPr>
          </a:p>
        </p:txBody>
      </p:sp>
      <p:cxnSp>
        <p:nvCxnSpPr>
          <p:cNvPr id="20" name="Gerade Verbindung 17">
            <a:extLst>
              <a:ext uri="{FF2B5EF4-FFF2-40B4-BE49-F238E27FC236}">
                <a16:creationId xmlns:a16="http://schemas.microsoft.com/office/drawing/2014/main" id="{C4B879D6-B91B-4AEB-8152-23B1047636F6}"/>
              </a:ext>
            </a:extLst>
          </p:cNvPr>
          <p:cNvCxnSpPr/>
          <p:nvPr/>
        </p:nvCxnSpPr>
        <p:spPr>
          <a:xfrm>
            <a:off x="2163825" y="1989105"/>
            <a:ext cx="11113" cy="2549525"/>
          </a:xfrm>
          <a:prstGeom prst="line">
            <a:avLst/>
          </a:prstGeom>
          <a:ln w="25400">
            <a:solidFill>
              <a:srgbClr val="6C747A"/>
            </a:solidFill>
            <a:prstDash val="sysDot"/>
          </a:ln>
        </p:spPr>
        <p:style>
          <a:lnRef idx="1">
            <a:schemeClr val="accent1"/>
          </a:lnRef>
          <a:fillRef idx="0">
            <a:schemeClr val="accent1"/>
          </a:fillRef>
          <a:effectRef idx="0">
            <a:schemeClr val="accent1"/>
          </a:effectRef>
          <a:fontRef idx="minor">
            <a:schemeClr val="tx1"/>
          </a:fontRef>
        </p:style>
      </p:cxnSp>
      <p:cxnSp>
        <p:nvCxnSpPr>
          <p:cNvPr id="21" name="Gerade Verbindung 17">
            <a:extLst>
              <a:ext uri="{FF2B5EF4-FFF2-40B4-BE49-F238E27FC236}">
                <a16:creationId xmlns:a16="http://schemas.microsoft.com/office/drawing/2014/main" id="{DD7B484F-F958-7AAB-AEA4-FACD3E746874}"/>
              </a:ext>
            </a:extLst>
          </p:cNvPr>
          <p:cNvCxnSpPr/>
          <p:nvPr/>
        </p:nvCxnSpPr>
        <p:spPr>
          <a:xfrm>
            <a:off x="4248026" y="1989105"/>
            <a:ext cx="12700" cy="2549525"/>
          </a:xfrm>
          <a:prstGeom prst="line">
            <a:avLst/>
          </a:prstGeom>
          <a:ln w="25400">
            <a:solidFill>
              <a:srgbClr val="6C747A"/>
            </a:solidFill>
            <a:prstDash val="sysDot"/>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93B745B7-65F1-C7C5-7FBA-E1AE60263530}"/>
              </a:ext>
            </a:extLst>
          </p:cNvPr>
          <p:cNvSpPr/>
          <p:nvPr/>
        </p:nvSpPr>
        <p:spPr>
          <a:xfrm>
            <a:off x="254939" y="1698917"/>
            <a:ext cx="1648851" cy="3139321"/>
          </a:xfrm>
          <a:prstGeom prst="rect">
            <a:avLst/>
          </a:prstGeom>
          <a:solidFill>
            <a:schemeClr val="accent3">
              <a:lumMod val="40000"/>
              <a:lumOff val="60000"/>
            </a:schemeClr>
          </a:solidFill>
          <a:ln w="28575">
            <a:solidFill>
              <a:schemeClr val="accent3">
                <a:lumMod val="75000"/>
              </a:schemeClr>
            </a:solidFill>
          </a:ln>
        </p:spPr>
        <p:txBody>
          <a:bodyPr wrap="square">
            <a:spAutoFit/>
          </a:bodyPr>
          <a:lstStyle/>
          <a:p>
            <a:pPr algn="ctr">
              <a:defRPr/>
            </a:pPr>
            <a:r>
              <a:rPr lang="de-DE" altLang="de-DE" b="1" dirty="0">
                <a:cs typeface="Calibri" panose="020F0502020204030204" pitchFamily="34" charset="0"/>
              </a:rPr>
              <a:t>Normal </a:t>
            </a:r>
            <a:r>
              <a:rPr lang="de-DE" altLang="de-DE" b="1" dirty="0" err="1">
                <a:cs typeface="Calibri" panose="020F0502020204030204" pitchFamily="34" charset="0"/>
              </a:rPr>
              <a:t>procedure</a:t>
            </a:r>
            <a:endParaRPr lang="de-DE" altLang="de-DE" b="1" dirty="0">
              <a:cs typeface="Calibri" panose="020F0502020204030204" pitchFamily="34" charset="0"/>
            </a:endParaRPr>
          </a:p>
          <a:p>
            <a:pPr algn="ctr">
              <a:defRPr/>
            </a:pPr>
            <a:r>
              <a:rPr lang="de-DE" altLang="de-DE" dirty="0">
                <a:cs typeface="Calibri" panose="020F0502020204030204" pitchFamily="34" charset="0"/>
              </a:rPr>
              <a:t> </a:t>
            </a:r>
          </a:p>
          <a:p>
            <a:pPr algn="ctr">
              <a:defRPr/>
            </a:pPr>
            <a:r>
              <a:rPr lang="en-US" altLang="de-DE" dirty="0">
                <a:cs typeface="Calibri" panose="020F0502020204030204" pitchFamily="34" charset="0"/>
              </a:rPr>
              <a:t>All consignments, regardless of their value</a:t>
            </a:r>
          </a:p>
          <a:p>
            <a:pPr algn="ctr">
              <a:defRPr/>
            </a:pPr>
            <a:endParaRPr lang="en-US" altLang="de-DE" dirty="0">
              <a:cs typeface="Calibri" panose="020F0502020204030204" pitchFamily="34" charset="0"/>
            </a:endParaRPr>
          </a:p>
          <a:p>
            <a:pPr algn="ctr">
              <a:defRPr/>
            </a:pPr>
            <a:endParaRPr lang="en-US" altLang="de-DE" dirty="0">
              <a:cs typeface="Calibri" panose="020F0502020204030204" pitchFamily="34" charset="0"/>
            </a:endParaRPr>
          </a:p>
          <a:p>
            <a:pPr algn="ctr">
              <a:defRPr/>
            </a:pPr>
            <a:endParaRPr lang="en-US" altLang="de-DE" dirty="0">
              <a:cs typeface="Calibri" panose="020F0502020204030204" pitchFamily="34" charset="0"/>
            </a:endParaRPr>
          </a:p>
          <a:p>
            <a:pPr algn="ctr">
              <a:defRPr/>
            </a:pPr>
            <a:endParaRPr lang="en-US" altLang="de-DE" dirty="0">
              <a:cs typeface="Calibri" panose="020F0502020204030204" pitchFamily="34" charset="0"/>
            </a:endParaRPr>
          </a:p>
        </p:txBody>
      </p:sp>
      <p:sp>
        <p:nvSpPr>
          <p:cNvPr id="23" name="Rechteck 22">
            <a:extLst>
              <a:ext uri="{FF2B5EF4-FFF2-40B4-BE49-F238E27FC236}">
                <a16:creationId xmlns:a16="http://schemas.microsoft.com/office/drawing/2014/main" id="{EC625611-B7E3-AC96-615E-DAFFAB3CA299}"/>
              </a:ext>
            </a:extLst>
          </p:cNvPr>
          <p:cNvSpPr/>
          <p:nvPr/>
        </p:nvSpPr>
        <p:spPr>
          <a:xfrm>
            <a:off x="2390899" y="1708633"/>
            <a:ext cx="1664412" cy="3139321"/>
          </a:xfrm>
          <a:prstGeom prst="rect">
            <a:avLst/>
          </a:prstGeom>
          <a:solidFill>
            <a:schemeClr val="accent3">
              <a:lumMod val="40000"/>
              <a:lumOff val="60000"/>
            </a:schemeClr>
          </a:solidFill>
          <a:ln w="28575">
            <a:solidFill>
              <a:schemeClr val="accent3">
                <a:lumMod val="75000"/>
              </a:schemeClr>
            </a:solidFill>
          </a:ln>
        </p:spPr>
        <p:txBody>
          <a:bodyPr wrap="square">
            <a:spAutoFit/>
          </a:bodyPr>
          <a:lstStyle/>
          <a:p>
            <a:pPr algn="ctr">
              <a:defRPr/>
            </a:pPr>
            <a:r>
              <a:rPr lang="de-DE" altLang="de-DE" dirty="0">
                <a:cs typeface="Calibri" panose="020F0502020204030204" pitchFamily="34" charset="0"/>
              </a:rPr>
              <a:t> </a:t>
            </a:r>
            <a:r>
              <a:rPr lang="de-DE" altLang="de-DE" b="1" dirty="0">
                <a:cs typeface="Calibri" panose="020F0502020204030204" pitchFamily="34" charset="0"/>
              </a:rPr>
              <a:t>IOSS</a:t>
            </a:r>
          </a:p>
          <a:p>
            <a:pPr algn="ctr">
              <a:defRPr/>
            </a:pPr>
            <a:endParaRPr lang="de-DE" altLang="de-DE" dirty="0">
              <a:cs typeface="Calibri" panose="020F0502020204030204" pitchFamily="34" charset="0"/>
            </a:endParaRPr>
          </a:p>
          <a:p>
            <a:pPr algn="ctr">
              <a:defRPr/>
            </a:pPr>
            <a:endParaRPr lang="de-DE" altLang="de-DE" dirty="0">
              <a:cs typeface="Calibri" panose="020F0502020204030204" pitchFamily="34" charset="0"/>
            </a:endParaRPr>
          </a:p>
          <a:p>
            <a:pPr algn="ctr">
              <a:defRPr/>
            </a:pPr>
            <a:r>
              <a:rPr lang="en-US" altLang="de-DE" dirty="0">
                <a:cs typeface="Calibri" panose="020F0502020204030204" pitchFamily="34" charset="0"/>
              </a:rPr>
              <a:t>Goods in consignments with an intrinsic value of no more than 150€ </a:t>
            </a:r>
          </a:p>
          <a:p>
            <a:pPr algn="ctr">
              <a:defRPr/>
            </a:pPr>
            <a:endParaRPr lang="de-DE" altLang="de-DE" dirty="0">
              <a:cs typeface="Calibri" panose="020F0502020204030204" pitchFamily="34" charset="0"/>
            </a:endParaRPr>
          </a:p>
          <a:p>
            <a:pPr algn="ctr">
              <a:defRPr/>
            </a:pPr>
            <a:endParaRPr lang="de-DE" altLang="de-DE" dirty="0">
              <a:cs typeface="Calibri" panose="020F0502020204030204" pitchFamily="34" charset="0"/>
            </a:endParaRPr>
          </a:p>
        </p:txBody>
      </p:sp>
      <p:sp>
        <p:nvSpPr>
          <p:cNvPr id="24" name="Rechteck 23">
            <a:extLst>
              <a:ext uri="{FF2B5EF4-FFF2-40B4-BE49-F238E27FC236}">
                <a16:creationId xmlns:a16="http://schemas.microsoft.com/office/drawing/2014/main" id="{1689C1DD-9A68-2A18-996B-012D89E1CB91}"/>
              </a:ext>
            </a:extLst>
          </p:cNvPr>
          <p:cNvSpPr/>
          <p:nvPr/>
        </p:nvSpPr>
        <p:spPr>
          <a:xfrm>
            <a:off x="4559810" y="1708633"/>
            <a:ext cx="1703277" cy="3139321"/>
          </a:xfrm>
          <a:prstGeom prst="rect">
            <a:avLst/>
          </a:prstGeom>
          <a:solidFill>
            <a:schemeClr val="accent3">
              <a:lumMod val="40000"/>
              <a:lumOff val="60000"/>
            </a:schemeClr>
          </a:solidFill>
          <a:ln w="28575">
            <a:solidFill>
              <a:schemeClr val="accent3">
                <a:lumMod val="75000"/>
              </a:schemeClr>
            </a:solidFill>
          </a:ln>
        </p:spPr>
        <p:txBody>
          <a:bodyPr wrap="square">
            <a:spAutoFit/>
          </a:bodyPr>
          <a:lstStyle/>
          <a:p>
            <a:pPr algn="ctr">
              <a:defRPr/>
            </a:pPr>
            <a:r>
              <a:rPr lang="de-DE" altLang="de-DE" dirty="0">
                <a:cs typeface="Calibri" panose="020F0502020204030204" pitchFamily="34" charset="0"/>
              </a:rPr>
              <a:t> </a:t>
            </a:r>
            <a:r>
              <a:rPr lang="de-DE" altLang="de-DE" b="1" dirty="0">
                <a:cs typeface="Calibri" panose="020F0502020204030204" pitchFamily="34" charset="0"/>
              </a:rPr>
              <a:t>Special Arrangement</a:t>
            </a:r>
          </a:p>
          <a:p>
            <a:pPr algn="ctr">
              <a:defRPr/>
            </a:pPr>
            <a:endParaRPr lang="de-DE" altLang="de-DE" dirty="0">
              <a:cs typeface="Calibri" panose="020F0502020204030204" pitchFamily="34" charset="0"/>
            </a:endParaRPr>
          </a:p>
          <a:p>
            <a:pPr algn="ctr">
              <a:defRPr/>
            </a:pPr>
            <a:r>
              <a:rPr lang="en-US" altLang="de-DE" dirty="0">
                <a:cs typeface="Calibri" panose="020F0502020204030204" pitchFamily="34" charset="0"/>
              </a:rPr>
              <a:t>Goods in consignments with an </a:t>
            </a:r>
          </a:p>
          <a:p>
            <a:pPr algn="ctr">
              <a:defRPr/>
            </a:pPr>
            <a:r>
              <a:rPr lang="en-US" altLang="de-DE" dirty="0">
                <a:cs typeface="Calibri" panose="020F0502020204030204" pitchFamily="34" charset="0"/>
              </a:rPr>
              <a:t>intrinsic value of no more </a:t>
            </a:r>
          </a:p>
          <a:p>
            <a:pPr algn="ctr">
              <a:defRPr/>
            </a:pPr>
            <a:r>
              <a:rPr lang="en-US" altLang="de-DE" dirty="0">
                <a:cs typeface="Calibri" panose="020F0502020204030204" pitchFamily="34" charset="0"/>
              </a:rPr>
              <a:t>than 150€ </a:t>
            </a:r>
          </a:p>
          <a:p>
            <a:pPr algn="ctr">
              <a:defRPr/>
            </a:pPr>
            <a:endParaRPr lang="de-DE" altLang="de-DE" dirty="0">
              <a:cs typeface="Calibri" panose="020F0502020204030204" pitchFamily="34" charset="0"/>
            </a:endParaRPr>
          </a:p>
          <a:p>
            <a:pPr algn="ctr">
              <a:defRPr/>
            </a:pPr>
            <a:endParaRPr lang="de-DE" altLang="de-DE" dirty="0">
              <a:cs typeface="Calibri" panose="020F0502020204030204" pitchFamily="34" charset="0"/>
            </a:endParaRPr>
          </a:p>
        </p:txBody>
      </p:sp>
      <p:sp>
        <p:nvSpPr>
          <p:cNvPr id="33" name="Rechteck 1">
            <a:extLst>
              <a:ext uri="{FF2B5EF4-FFF2-40B4-BE49-F238E27FC236}">
                <a16:creationId xmlns:a16="http://schemas.microsoft.com/office/drawing/2014/main" id="{0F3273FB-56F1-AE4F-1ACB-BAFEDB157293}"/>
              </a:ext>
            </a:extLst>
          </p:cNvPr>
          <p:cNvSpPr>
            <a:spLocks noChangeArrowheads="1"/>
          </p:cNvSpPr>
          <p:nvPr/>
        </p:nvSpPr>
        <p:spPr bwMode="auto">
          <a:xfrm>
            <a:off x="6820885" y="3094880"/>
            <a:ext cx="2068176" cy="3046988"/>
          </a:xfrm>
          <a:prstGeom prst="rect">
            <a:avLst/>
          </a:prstGeom>
          <a:noFill/>
          <a:ln w="28575">
            <a:solidFill>
              <a:schemeClr val="accent3">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r>
              <a:rPr lang="de-DE" altLang="de-DE" sz="1200" dirty="0">
                <a:latin typeface="Calibri" panose="020F0502020204030204" pitchFamily="34" charset="0"/>
                <a:cs typeface="Calibri" panose="020F0502020204030204" pitchFamily="34" charset="0"/>
              </a:rPr>
              <a:t>Art. 1 Nr. 48 UCC-DA </a:t>
            </a:r>
            <a:br>
              <a:rPr lang="de-DE" altLang="de-DE" sz="1200" dirty="0">
                <a:latin typeface="Calibri" panose="020F0502020204030204" pitchFamily="34" charset="0"/>
                <a:cs typeface="Calibri" panose="020F0502020204030204" pitchFamily="34" charset="0"/>
              </a:rPr>
            </a:br>
            <a:r>
              <a:rPr lang="de-DE" altLang="de-DE" sz="1200" dirty="0">
                <a:latin typeface="Calibri" panose="020F0502020204030204" pitchFamily="34" charset="0"/>
                <a:cs typeface="Calibri" panose="020F0502020204030204" pitchFamily="34" charset="0"/>
              </a:rPr>
              <a:t>„</a:t>
            </a:r>
            <a:r>
              <a:rPr lang="de-DE" altLang="de-DE" sz="1200" b="1" i="1" dirty="0" err="1">
                <a:latin typeface="Calibri" panose="020F0502020204030204" pitchFamily="34" charset="0"/>
                <a:cs typeface="Calibri" panose="020F0502020204030204" pitchFamily="34" charset="0"/>
              </a:rPr>
              <a:t>Intrinsic</a:t>
            </a:r>
            <a:r>
              <a:rPr lang="de-DE" altLang="de-DE" sz="1200" b="1" i="1" dirty="0">
                <a:latin typeface="Calibri" panose="020F0502020204030204" pitchFamily="34" charset="0"/>
                <a:cs typeface="Calibri" panose="020F0502020204030204" pitchFamily="34" charset="0"/>
              </a:rPr>
              <a:t> </a:t>
            </a:r>
            <a:r>
              <a:rPr lang="de-DE" altLang="de-DE" sz="1200" b="1" i="1" dirty="0" err="1">
                <a:latin typeface="Calibri" panose="020F0502020204030204" pitchFamily="34" charset="0"/>
                <a:cs typeface="Calibri" panose="020F0502020204030204" pitchFamily="34" charset="0"/>
              </a:rPr>
              <a:t>value</a:t>
            </a:r>
            <a:r>
              <a:rPr lang="de-DE" altLang="de-DE" sz="1200" dirty="0">
                <a:latin typeface="Calibri" panose="020F0502020204030204" pitchFamily="34" charset="0"/>
                <a:cs typeface="Calibri" panose="020F0502020204030204" pitchFamily="34" charset="0"/>
              </a:rPr>
              <a:t>“ </a:t>
            </a:r>
            <a:r>
              <a:rPr lang="de-DE" altLang="de-DE" sz="1200" dirty="0" err="1">
                <a:latin typeface="Calibri" panose="020F0502020204030204" pitchFamily="34" charset="0"/>
                <a:cs typeface="Calibri" panose="020F0502020204030204" pitchFamily="34" charset="0"/>
              </a:rPr>
              <a:t>is</a:t>
            </a:r>
            <a:endParaRPr lang="de-DE" altLang="de-DE" sz="1200" dirty="0">
              <a:latin typeface="Calibri" panose="020F0502020204030204" pitchFamily="34" charset="0"/>
              <a:cs typeface="Calibri" panose="020F0502020204030204" pitchFamily="34" charset="0"/>
            </a:endParaRPr>
          </a:p>
          <a:p>
            <a:endParaRPr lang="de-DE" altLang="de-DE" sz="1200" dirty="0">
              <a:latin typeface="Calibri" panose="020F0502020204030204" pitchFamily="34" charset="0"/>
              <a:cs typeface="Calibri" panose="020F0502020204030204" pitchFamily="34" charset="0"/>
            </a:endParaRPr>
          </a:p>
          <a:p>
            <a:r>
              <a:rPr lang="de-DE" altLang="de-DE" sz="1200" dirty="0">
                <a:latin typeface="Calibri" panose="020F0502020204030204" pitchFamily="34" charset="0"/>
                <a:cs typeface="Calibri" panose="020F0502020204030204" pitchFamily="34" charset="0"/>
              </a:rPr>
              <a:t>a) </a:t>
            </a:r>
            <a:r>
              <a:rPr lang="en-US" altLang="de-DE" sz="1200" dirty="0">
                <a:latin typeface="Calibri" panose="020F0502020204030204" pitchFamily="34" charset="0"/>
                <a:cs typeface="Calibri" panose="020F0502020204030204" pitchFamily="34" charset="0"/>
              </a:rPr>
              <a:t>for commercial goods: the price of the goods themselves when sold for export to the customs territory of the Union, </a:t>
            </a:r>
            <a:r>
              <a:rPr lang="en-US" altLang="de-DE" sz="1200" b="1" dirty="0">
                <a:latin typeface="Calibri" panose="020F0502020204030204" pitchFamily="34" charset="0"/>
                <a:cs typeface="Calibri" panose="020F0502020204030204" pitchFamily="34" charset="0"/>
              </a:rPr>
              <a:t>excluding</a:t>
            </a:r>
            <a:r>
              <a:rPr lang="en-US" altLang="de-DE" sz="1200" dirty="0">
                <a:latin typeface="Calibri" panose="020F0502020204030204" pitchFamily="34" charset="0"/>
                <a:cs typeface="Calibri" panose="020F0502020204030204" pitchFamily="34" charset="0"/>
              </a:rPr>
              <a:t> transport and insurance costs, unless they are included in the price and not separately indicated on the invoice, and any other taxes and charges as ascertainable by the customs authorities from any relevant document(s);</a:t>
            </a:r>
            <a:endParaRPr lang="de-DE" altLang="de-DE" sz="1200" dirty="0">
              <a:latin typeface="Calibri" panose="020F0502020204030204" pitchFamily="34" charset="0"/>
              <a:cs typeface="Calibri" panose="020F0502020204030204" pitchFamily="34" charset="0"/>
            </a:endParaRPr>
          </a:p>
        </p:txBody>
      </p:sp>
      <p:sp>
        <p:nvSpPr>
          <p:cNvPr id="35" name="Textfeld 34">
            <a:extLst>
              <a:ext uri="{FF2B5EF4-FFF2-40B4-BE49-F238E27FC236}">
                <a16:creationId xmlns:a16="http://schemas.microsoft.com/office/drawing/2014/main" id="{2819D4C6-436B-B65E-4FEE-EE0A01FBA297}"/>
              </a:ext>
            </a:extLst>
          </p:cNvPr>
          <p:cNvSpPr txBox="1"/>
          <p:nvPr/>
        </p:nvSpPr>
        <p:spPr>
          <a:xfrm>
            <a:off x="254939" y="1148698"/>
            <a:ext cx="4755776" cy="369332"/>
          </a:xfrm>
          <a:prstGeom prst="rect">
            <a:avLst/>
          </a:prstGeom>
          <a:noFill/>
        </p:spPr>
        <p:txBody>
          <a:bodyPr wrap="square">
            <a:spAutoFit/>
          </a:bodyPr>
          <a:lstStyle/>
          <a:p>
            <a:r>
              <a:rPr lang="en-US" b="1" dirty="0"/>
              <a:t>Procedures for import clearance:</a:t>
            </a:r>
            <a:endParaRPr lang="en-US" dirty="0"/>
          </a:p>
        </p:txBody>
      </p:sp>
    </p:spTree>
    <p:extLst>
      <p:ext uri="{BB962C8B-B14F-4D97-AF65-F5344CB8AC3E}">
        <p14:creationId xmlns:p14="http://schemas.microsoft.com/office/powerpoint/2010/main" val="3966624908"/>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3149</Words>
  <Application>Microsoft Macintosh PowerPoint</Application>
  <PresentationFormat>Bildschirmpräsentation (4:3)</PresentationFormat>
  <Paragraphs>411</Paragraphs>
  <Slides>31</Slides>
  <Notes>30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MetaNormal-Roman</vt:lpstr>
      <vt:lpstr>Wingdings</vt:lpstr>
      <vt:lpstr>Office-Design</vt:lpstr>
      <vt:lpstr>Customs control on e-commerce</vt:lpstr>
      <vt:lpstr>Agenda</vt:lpstr>
      <vt:lpstr>Undervaluation in Customs Clearance</vt:lpstr>
      <vt:lpstr>PowerPoint-Präsentation</vt:lpstr>
      <vt:lpstr> Customs regulations for e-commerce shipments</vt:lpstr>
      <vt:lpstr>PowerPoint-Präsentation</vt:lpstr>
      <vt:lpstr>PowerPoint-Präsentation</vt:lpstr>
      <vt:lpstr>PowerPoint-Präsentation</vt:lpstr>
      <vt:lpstr>PowerPoint-Präsentation</vt:lpstr>
      <vt:lpstr>Challenges in e-commerce</vt:lpstr>
      <vt:lpstr>PowerPoint-Präsentation</vt:lpstr>
      <vt:lpstr>PowerPoint-Präsentation</vt:lpstr>
      <vt:lpstr>PowerPoint-Präsentation</vt:lpstr>
      <vt:lpstr>PowerPoint-Präsentation</vt:lpstr>
      <vt:lpstr>Challenges in combating undervaluation  in e-commerce</vt:lpstr>
      <vt:lpstr>PowerPoint-Präsentation</vt:lpstr>
      <vt:lpstr>PowerPoint-Präsentation</vt:lpstr>
      <vt:lpstr>Sanctioning of undervaluation</vt:lpstr>
      <vt:lpstr>PowerPoint-Präsentation</vt:lpstr>
      <vt:lpstr>PowerPoint-Präsentation</vt:lpstr>
      <vt:lpstr>Customs controls</vt:lpstr>
      <vt:lpstr>PowerPoint-Präsentation</vt:lpstr>
      <vt:lpstr>PowerPoint-Präsentation</vt:lpstr>
      <vt:lpstr>PowerPoint-Präsentation</vt:lpstr>
      <vt:lpstr> Challenges of customs controls  on e-commerce shipments</vt:lpstr>
      <vt:lpstr>PowerPoint-Präsentation</vt:lpstr>
      <vt:lpstr>PowerPoint-Präsentation</vt:lpstr>
      <vt:lpstr> Opportunities for improvement &amp; outlook on the customs reform</vt:lpstr>
      <vt:lpstr>PowerPoint-Präsentation</vt:lpstr>
      <vt:lpstr>PowerPoint-Präsentation</vt:lpstr>
      <vt:lpstr> There is still a lot to discuss …   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Cornel</dc:creator>
  <cp:lastModifiedBy>Benedikt Wemmer</cp:lastModifiedBy>
  <cp:revision>165</cp:revision>
  <cp:lastPrinted>2024-10-17T08:43:51Z</cp:lastPrinted>
  <dcterms:created xsi:type="dcterms:W3CDTF">2019-10-07T13:31:10Z</dcterms:created>
  <dcterms:modified xsi:type="dcterms:W3CDTF">2025-09-12T05:58:30Z</dcterms:modified>
</cp:coreProperties>
</file>